
<file path=[Content_Types].xml><?xml version="1.0" encoding="utf-8"?>
<Types xmlns="http://schemas.openxmlformats.org/package/2006/content-types">
  <Default Extension="bin" ContentType="image/unknown"/>
  <Default Extension="fntdata" ContentType="application/x-fontdata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embeddedFontLst>
    <p:embeddedFont>
      <p:font typeface="Liter" panose="020B0604020202020204" charset="0"/>
      <p:regular r:id="rId20"/>
    </p:embeddedFont>
    <p:embeddedFont>
      <p:font typeface="Quattrocento Sans" panose="020B0502050000020003" pitchFamily="3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8" d="100"/>
          <a:sy n="78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5853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thumbs.dreamstime.com/b51413703592ed16f97758250b4d2b81ef3cb7e5.jpg"/>
          <p:cNvPicPr>
            <a:picLocks noChangeAspect="1"/>
          </p:cNvPicPr>
          <p:nvPr/>
        </p:nvPicPr>
        <p:blipFill>
          <a:blip r:embed="rId3">
            <a:alphaModFix amt="20000"/>
          </a:blip>
          <a:srcRect l="111" r="111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A3A5C">
                  <a:alpha val="90000"/>
                </a:srgbClr>
              </a:gs>
              <a:gs pos="50000">
                <a:srgbClr val="1A3A5C">
                  <a:alpha val="80000"/>
                </a:srgbClr>
              </a:gs>
              <a:gs pos="100000">
                <a:srgbClr val="4A90A4">
                  <a:alpha val="7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1285875"/>
            <a:ext cx="2057400" cy="381000"/>
          </a:xfrm>
          <a:custGeom>
            <a:avLst/>
            <a:gdLst/>
            <a:ahLst/>
            <a:cxnLst/>
            <a:rect l="l" t="t" r="r" b="b"/>
            <a:pathLst>
              <a:path w="2057400" h="381000">
                <a:moveTo>
                  <a:pt x="190500" y="0"/>
                </a:moveTo>
                <a:lnTo>
                  <a:pt x="1866900" y="0"/>
                </a:lnTo>
                <a:cubicBezTo>
                  <a:pt x="1972040" y="0"/>
                  <a:pt x="2057400" y="85360"/>
                  <a:pt x="2057400" y="190500"/>
                </a:cubicBezTo>
                <a:lnTo>
                  <a:pt x="2057400" y="190500"/>
                </a:lnTo>
                <a:cubicBezTo>
                  <a:pt x="2057400" y="295640"/>
                  <a:pt x="1972040" y="381000"/>
                  <a:pt x="18669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1362075"/>
            <a:ext cx="1752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kern="0" spc="12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C1 Advanced Level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1895475"/>
            <a:ext cx="7877175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Advanced English: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Phrasal Verbs &amp; Hedging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3762375"/>
            <a:ext cx="74295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Mastering Nuanced Language for Academic and Professional Communication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51149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9" name="Shape 6"/>
          <p:cNvSpPr/>
          <p:nvPr/>
        </p:nvSpPr>
        <p:spPr>
          <a:xfrm>
            <a:off x="502444" y="5248275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7859" y="72851"/>
                </a:moveTo>
                <a:lnTo>
                  <a:pt x="95696" y="104887"/>
                </a:lnTo>
                <a:cubicBezTo>
                  <a:pt x="99343" y="106375"/>
                  <a:pt x="103212" y="107156"/>
                  <a:pt x="107156" y="107156"/>
                </a:cubicBezTo>
                <a:cubicBezTo>
                  <a:pt x="111100" y="107156"/>
                  <a:pt x="114970" y="106375"/>
                  <a:pt x="118616" y="104887"/>
                </a:cubicBezTo>
                <a:lnTo>
                  <a:pt x="208806" y="67754"/>
                </a:lnTo>
                <a:cubicBezTo>
                  <a:pt x="212154" y="66377"/>
                  <a:pt x="214313" y="63140"/>
                  <a:pt x="214313" y="59531"/>
                </a:cubicBezTo>
                <a:cubicBezTo>
                  <a:pt x="214313" y="55922"/>
                  <a:pt x="212154" y="52685"/>
                  <a:pt x="208806" y="51308"/>
                </a:cubicBezTo>
                <a:lnTo>
                  <a:pt x="118616" y="14176"/>
                </a:lnTo>
                <a:cubicBezTo>
                  <a:pt x="114970" y="12688"/>
                  <a:pt x="111100" y="11906"/>
                  <a:pt x="107156" y="11906"/>
                </a:cubicBezTo>
                <a:cubicBezTo>
                  <a:pt x="103212" y="11906"/>
                  <a:pt x="99343" y="12688"/>
                  <a:pt x="95696" y="14176"/>
                </a:cubicBezTo>
                <a:lnTo>
                  <a:pt x="5507" y="51308"/>
                </a:lnTo>
                <a:cubicBezTo>
                  <a:pt x="2158" y="52685"/>
                  <a:pt x="0" y="55922"/>
                  <a:pt x="0" y="59531"/>
                </a:cubicBezTo>
                <a:lnTo>
                  <a:pt x="0" y="169664"/>
                </a:lnTo>
                <a:cubicBezTo>
                  <a:pt x="0" y="174613"/>
                  <a:pt x="3981" y="178594"/>
                  <a:pt x="8930" y="178594"/>
                </a:cubicBezTo>
                <a:cubicBezTo>
                  <a:pt x="13878" y="178594"/>
                  <a:pt x="17859" y="174613"/>
                  <a:pt x="17859" y="169664"/>
                </a:cubicBezTo>
                <a:lnTo>
                  <a:pt x="17859" y="72851"/>
                </a:lnTo>
                <a:close/>
                <a:moveTo>
                  <a:pt x="35719" y="99529"/>
                </a:moveTo>
                <a:lnTo>
                  <a:pt x="35719" y="142875"/>
                </a:lnTo>
                <a:cubicBezTo>
                  <a:pt x="35719" y="162595"/>
                  <a:pt x="67717" y="178594"/>
                  <a:pt x="107156" y="178594"/>
                </a:cubicBezTo>
                <a:cubicBezTo>
                  <a:pt x="146596" y="178594"/>
                  <a:pt x="178594" y="162595"/>
                  <a:pt x="178594" y="142875"/>
                </a:cubicBezTo>
                <a:lnTo>
                  <a:pt x="178594" y="99492"/>
                </a:lnTo>
                <a:lnTo>
                  <a:pt x="125425" y="121407"/>
                </a:lnTo>
                <a:cubicBezTo>
                  <a:pt x="119621" y="123788"/>
                  <a:pt x="113444" y="125016"/>
                  <a:pt x="107156" y="125016"/>
                </a:cubicBezTo>
                <a:cubicBezTo>
                  <a:pt x="100868" y="125016"/>
                  <a:pt x="94692" y="123788"/>
                  <a:pt x="88888" y="121407"/>
                </a:cubicBezTo>
                <a:lnTo>
                  <a:pt x="35719" y="99492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10" name="Text 7"/>
          <p:cNvSpPr/>
          <p:nvPr/>
        </p:nvSpPr>
        <p:spPr>
          <a:xfrm>
            <a:off x="952500" y="5133975"/>
            <a:ext cx="914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 Level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52500" y="5324475"/>
            <a:ext cx="923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C1 Advanced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2031087" y="51149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13" name="Shape 10"/>
          <p:cNvSpPr/>
          <p:nvPr/>
        </p:nvSpPr>
        <p:spPr>
          <a:xfrm>
            <a:off x="2164437" y="52482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147820" y="0"/>
                  <a:pt x="190500" y="42680"/>
                  <a:pt x="190500" y="95250"/>
                </a:cubicBezTo>
                <a:cubicBezTo>
                  <a:pt x="190500" y="147820"/>
                  <a:pt x="147820" y="190500"/>
                  <a:pt x="95250" y="190500"/>
                </a:cubicBezTo>
                <a:cubicBezTo>
                  <a:pt x="42680" y="190500"/>
                  <a:pt x="0" y="147820"/>
                  <a:pt x="0" y="95250"/>
                </a:cubicBezTo>
                <a:cubicBezTo>
                  <a:pt x="0" y="42680"/>
                  <a:pt x="42680" y="0"/>
                  <a:pt x="95250" y="0"/>
                </a:cubicBezTo>
                <a:close/>
                <a:moveTo>
                  <a:pt x="86320" y="44648"/>
                </a:moveTo>
                <a:lnTo>
                  <a:pt x="86320" y="95250"/>
                </a:lnTo>
                <a:cubicBezTo>
                  <a:pt x="86320" y="98227"/>
                  <a:pt x="87809" y="101017"/>
                  <a:pt x="90301" y="102691"/>
                </a:cubicBezTo>
                <a:lnTo>
                  <a:pt x="126020" y="126504"/>
                </a:lnTo>
                <a:cubicBezTo>
                  <a:pt x="130113" y="129257"/>
                  <a:pt x="135657" y="128141"/>
                  <a:pt x="138410" y="124011"/>
                </a:cubicBezTo>
                <a:cubicBezTo>
                  <a:pt x="141163" y="119881"/>
                  <a:pt x="140047" y="114374"/>
                  <a:pt x="135917" y="111621"/>
                </a:cubicBezTo>
                <a:lnTo>
                  <a:pt x="104180" y="90488"/>
                </a:lnTo>
                <a:lnTo>
                  <a:pt x="104180" y="44648"/>
                </a:lnTo>
                <a:cubicBezTo>
                  <a:pt x="104180" y="39700"/>
                  <a:pt x="100199" y="35719"/>
                  <a:pt x="95250" y="35719"/>
                </a:cubicBezTo>
                <a:cubicBezTo>
                  <a:pt x="90301" y="35719"/>
                  <a:pt x="86320" y="39700"/>
                  <a:pt x="86320" y="44648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14" name="Text 11"/>
          <p:cNvSpPr/>
          <p:nvPr/>
        </p:nvSpPr>
        <p:spPr>
          <a:xfrm>
            <a:off x="2602587" y="5133975"/>
            <a:ext cx="809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Duration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2602587" y="5324475"/>
            <a:ext cx="819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60 Minutes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3574018" y="51149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7" name="Shape 14"/>
          <p:cNvSpPr/>
          <p:nvPr/>
        </p:nvSpPr>
        <p:spPr>
          <a:xfrm>
            <a:off x="3683556" y="5248275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19063" y="5953"/>
                </a:moveTo>
                <a:cubicBezTo>
                  <a:pt x="140419" y="5953"/>
                  <a:pt x="157758" y="23292"/>
                  <a:pt x="157758" y="44648"/>
                </a:cubicBezTo>
                <a:cubicBezTo>
                  <a:pt x="157758" y="66005"/>
                  <a:pt x="140419" y="83344"/>
                  <a:pt x="119063" y="83344"/>
                </a:cubicBezTo>
                <a:cubicBezTo>
                  <a:pt x="97706" y="83344"/>
                  <a:pt x="80367" y="66005"/>
                  <a:pt x="80367" y="44648"/>
                </a:cubicBezTo>
                <a:cubicBezTo>
                  <a:pt x="80367" y="23292"/>
                  <a:pt x="97706" y="5953"/>
                  <a:pt x="119063" y="5953"/>
                </a:cubicBezTo>
                <a:close/>
                <a:moveTo>
                  <a:pt x="35719" y="32742"/>
                </a:moveTo>
                <a:cubicBezTo>
                  <a:pt x="50504" y="32742"/>
                  <a:pt x="62508" y="44746"/>
                  <a:pt x="62508" y="59531"/>
                </a:cubicBezTo>
                <a:cubicBezTo>
                  <a:pt x="62508" y="74317"/>
                  <a:pt x="50504" y="86320"/>
                  <a:pt x="35719" y="86320"/>
                </a:cubicBezTo>
                <a:cubicBezTo>
                  <a:pt x="20933" y="86320"/>
                  <a:pt x="8930" y="74317"/>
                  <a:pt x="8930" y="59531"/>
                </a:cubicBezTo>
                <a:cubicBezTo>
                  <a:pt x="8930" y="44746"/>
                  <a:pt x="20933" y="32742"/>
                  <a:pt x="35719" y="32742"/>
                </a:cubicBezTo>
                <a:close/>
                <a:moveTo>
                  <a:pt x="0" y="154781"/>
                </a:moveTo>
                <a:cubicBezTo>
                  <a:pt x="0" y="128476"/>
                  <a:pt x="21320" y="107156"/>
                  <a:pt x="47625" y="107156"/>
                </a:cubicBezTo>
                <a:cubicBezTo>
                  <a:pt x="52388" y="107156"/>
                  <a:pt x="57001" y="107863"/>
                  <a:pt x="61354" y="109165"/>
                </a:cubicBezTo>
                <a:cubicBezTo>
                  <a:pt x="49113" y="122858"/>
                  <a:pt x="41672" y="140940"/>
                  <a:pt x="41672" y="160734"/>
                </a:cubicBezTo>
                <a:lnTo>
                  <a:pt x="41672" y="166688"/>
                </a:lnTo>
                <a:cubicBezTo>
                  <a:pt x="41672" y="170929"/>
                  <a:pt x="42565" y="174947"/>
                  <a:pt x="44165" y="178594"/>
                </a:cubicBezTo>
                <a:lnTo>
                  <a:pt x="11906" y="178594"/>
                </a:lnTo>
                <a:cubicBezTo>
                  <a:pt x="5321" y="178594"/>
                  <a:pt x="0" y="173273"/>
                  <a:pt x="0" y="166688"/>
                </a:cubicBezTo>
                <a:lnTo>
                  <a:pt x="0" y="154781"/>
                </a:lnTo>
                <a:close/>
                <a:moveTo>
                  <a:pt x="193960" y="178594"/>
                </a:moveTo>
                <a:cubicBezTo>
                  <a:pt x="195560" y="174947"/>
                  <a:pt x="196453" y="170929"/>
                  <a:pt x="196453" y="166688"/>
                </a:cubicBezTo>
                <a:lnTo>
                  <a:pt x="196453" y="160734"/>
                </a:lnTo>
                <a:cubicBezTo>
                  <a:pt x="196453" y="140940"/>
                  <a:pt x="189012" y="122858"/>
                  <a:pt x="176771" y="109165"/>
                </a:cubicBezTo>
                <a:cubicBezTo>
                  <a:pt x="181124" y="107863"/>
                  <a:pt x="185738" y="107156"/>
                  <a:pt x="190500" y="107156"/>
                </a:cubicBezTo>
                <a:cubicBezTo>
                  <a:pt x="216805" y="107156"/>
                  <a:pt x="238125" y="128476"/>
                  <a:pt x="238125" y="154781"/>
                </a:cubicBezTo>
                <a:lnTo>
                  <a:pt x="238125" y="166688"/>
                </a:lnTo>
                <a:cubicBezTo>
                  <a:pt x="238125" y="173273"/>
                  <a:pt x="232804" y="178594"/>
                  <a:pt x="226219" y="178594"/>
                </a:cubicBezTo>
                <a:lnTo>
                  <a:pt x="193960" y="178594"/>
                </a:lnTo>
                <a:close/>
                <a:moveTo>
                  <a:pt x="175617" y="59531"/>
                </a:moveTo>
                <a:cubicBezTo>
                  <a:pt x="175617" y="44746"/>
                  <a:pt x="187621" y="32742"/>
                  <a:pt x="202406" y="32742"/>
                </a:cubicBezTo>
                <a:cubicBezTo>
                  <a:pt x="217192" y="32742"/>
                  <a:pt x="229195" y="44746"/>
                  <a:pt x="229195" y="59531"/>
                </a:cubicBezTo>
                <a:cubicBezTo>
                  <a:pt x="229195" y="74317"/>
                  <a:pt x="217192" y="86320"/>
                  <a:pt x="202406" y="86320"/>
                </a:cubicBezTo>
                <a:cubicBezTo>
                  <a:pt x="187621" y="86320"/>
                  <a:pt x="175617" y="74317"/>
                  <a:pt x="175617" y="59531"/>
                </a:cubicBezTo>
                <a:close/>
                <a:moveTo>
                  <a:pt x="59531" y="160734"/>
                </a:moveTo>
                <a:cubicBezTo>
                  <a:pt x="59531" y="127843"/>
                  <a:pt x="86171" y="101203"/>
                  <a:pt x="119063" y="101203"/>
                </a:cubicBezTo>
                <a:cubicBezTo>
                  <a:pt x="151954" y="101203"/>
                  <a:pt x="178594" y="127843"/>
                  <a:pt x="178594" y="160734"/>
                </a:cubicBezTo>
                <a:lnTo>
                  <a:pt x="178594" y="166688"/>
                </a:lnTo>
                <a:cubicBezTo>
                  <a:pt x="178594" y="173273"/>
                  <a:pt x="173273" y="178594"/>
                  <a:pt x="166688" y="178594"/>
                </a:cubicBezTo>
                <a:lnTo>
                  <a:pt x="71438" y="178594"/>
                </a:lnTo>
                <a:cubicBezTo>
                  <a:pt x="64852" y="178594"/>
                  <a:pt x="59531" y="173273"/>
                  <a:pt x="59531" y="166688"/>
                </a:cubicBezTo>
                <a:lnTo>
                  <a:pt x="59531" y="160734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18" name="Text 15"/>
          <p:cNvSpPr/>
          <p:nvPr/>
        </p:nvSpPr>
        <p:spPr>
          <a:xfrm>
            <a:off x="4145518" y="5133975"/>
            <a:ext cx="800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Age Group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4145518" y="5324475"/>
            <a:ext cx="809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14-16 Years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thumbs.dreamstime.com/49f14c4179ea284afc6db3abaf59cc0722895027.jpg"/>
          <p:cNvPicPr>
            <a:picLocks noChangeAspect="1"/>
          </p:cNvPicPr>
          <p:nvPr/>
        </p:nvPicPr>
        <p:blipFill>
          <a:blip r:embed="rId3">
            <a:alphaModFix amt="15000"/>
          </a:blip>
          <a:srcRect t="34188" b="34187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4A90A4">
                  <a:alpha val="95000"/>
                </a:srgbClr>
              </a:gs>
              <a:gs pos="50000">
                <a:srgbClr val="4A90A4">
                  <a:alpha val="85000"/>
                </a:srgbClr>
              </a:gs>
              <a:gs pos="100000">
                <a:srgbClr val="1A3A5C">
                  <a:alpha val="7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1259207"/>
            <a:ext cx="1543050" cy="495300"/>
          </a:xfrm>
          <a:custGeom>
            <a:avLst/>
            <a:gdLst/>
            <a:ahLst/>
            <a:cxnLst/>
            <a:rect l="l" t="t" r="r" b="b"/>
            <a:pathLst>
              <a:path w="1543050" h="495300">
                <a:moveTo>
                  <a:pt x="247650" y="0"/>
                </a:moveTo>
                <a:lnTo>
                  <a:pt x="1295400" y="0"/>
                </a:lnTo>
                <a:cubicBezTo>
                  <a:pt x="1432082" y="0"/>
                  <a:pt x="1543050" y="110968"/>
                  <a:pt x="1543050" y="247650"/>
                </a:cubicBezTo>
                <a:lnTo>
                  <a:pt x="1543050" y="247650"/>
                </a:lnTo>
                <a:cubicBezTo>
                  <a:pt x="1543050" y="384332"/>
                  <a:pt x="1432082" y="495300"/>
                  <a:pt x="1295400" y="495300"/>
                </a:cubicBezTo>
                <a:lnTo>
                  <a:pt x="247650" y="495300"/>
                </a:lnTo>
                <a:cubicBezTo>
                  <a:pt x="110968" y="495300"/>
                  <a:pt x="0" y="384332"/>
                  <a:pt x="0" y="247650"/>
                </a:cubicBezTo>
                <a:lnTo>
                  <a:pt x="0" y="247650"/>
                </a:lnTo>
                <a:cubicBezTo>
                  <a:pt x="0" y="110968"/>
                  <a:pt x="110968" y="0"/>
                  <a:pt x="247650" y="0"/>
                </a:cubicBez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09600" y="1373507"/>
            <a:ext cx="11811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kern="0" spc="15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 Two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059307"/>
            <a:ext cx="3324225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Art of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Hedging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4002407"/>
            <a:ext cx="65151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Expressing Caution, Nuance, and Degrees of Certainty in Academic Writing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4810" y="5130167"/>
            <a:ext cx="1788795" cy="464820"/>
          </a:xfrm>
          <a:custGeom>
            <a:avLst/>
            <a:gdLst/>
            <a:ahLst/>
            <a:cxnLst/>
            <a:rect l="l" t="t" r="r" b="b"/>
            <a:pathLst>
              <a:path w="1788795" h="464820">
                <a:moveTo>
                  <a:pt x="76198" y="0"/>
                </a:moveTo>
                <a:lnTo>
                  <a:pt x="1712597" y="0"/>
                </a:lnTo>
                <a:cubicBezTo>
                  <a:pt x="1754680" y="0"/>
                  <a:pt x="1788795" y="34115"/>
                  <a:pt x="1788795" y="76198"/>
                </a:cubicBezTo>
                <a:lnTo>
                  <a:pt x="1788795" y="388622"/>
                </a:lnTo>
                <a:cubicBezTo>
                  <a:pt x="1788795" y="430705"/>
                  <a:pt x="1754680" y="464820"/>
                  <a:pt x="1712597" y="464820"/>
                </a:cubicBezTo>
                <a:lnTo>
                  <a:pt x="76198" y="464820"/>
                </a:lnTo>
                <a:cubicBezTo>
                  <a:pt x="34115" y="464820"/>
                  <a:pt x="0" y="430705"/>
                  <a:pt x="0" y="388622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 w="10160">
            <a:solidFill>
              <a:srgbClr val="F7FAFC">
                <a:alpha val="20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17220" y="5278757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114300" y="9525"/>
                </a:moveTo>
                <a:lnTo>
                  <a:pt x="152400" y="9525"/>
                </a:lnTo>
                <a:cubicBezTo>
                  <a:pt x="157669" y="9525"/>
                  <a:pt x="161925" y="13781"/>
                  <a:pt x="161925" y="19050"/>
                </a:cubicBezTo>
                <a:cubicBezTo>
                  <a:pt x="161925" y="24319"/>
                  <a:pt x="157669" y="28575"/>
                  <a:pt x="152400" y="28575"/>
                </a:cubicBezTo>
                <a:lnTo>
                  <a:pt x="118586" y="28575"/>
                </a:lnTo>
                <a:cubicBezTo>
                  <a:pt x="117038" y="36255"/>
                  <a:pt x="111770" y="42595"/>
                  <a:pt x="104775" y="45631"/>
                </a:cubicBezTo>
                <a:lnTo>
                  <a:pt x="104775" y="133350"/>
                </a:lnTo>
                <a:lnTo>
                  <a:pt x="152400" y="133350"/>
                </a:lnTo>
                <a:cubicBezTo>
                  <a:pt x="157669" y="133350"/>
                  <a:pt x="161925" y="137606"/>
                  <a:pt x="161925" y="142875"/>
                </a:cubicBezTo>
                <a:cubicBezTo>
                  <a:pt x="161925" y="148144"/>
                  <a:pt x="157669" y="152400"/>
                  <a:pt x="152400" y="152400"/>
                </a:cubicBezTo>
                <a:lnTo>
                  <a:pt x="38100" y="152400"/>
                </a:lnTo>
                <a:cubicBezTo>
                  <a:pt x="32831" y="152400"/>
                  <a:pt x="28575" y="148144"/>
                  <a:pt x="28575" y="142875"/>
                </a:cubicBezTo>
                <a:cubicBezTo>
                  <a:pt x="28575" y="137606"/>
                  <a:pt x="32831" y="133350"/>
                  <a:pt x="38100" y="133350"/>
                </a:cubicBezTo>
                <a:lnTo>
                  <a:pt x="85725" y="133350"/>
                </a:lnTo>
                <a:lnTo>
                  <a:pt x="85725" y="45631"/>
                </a:lnTo>
                <a:cubicBezTo>
                  <a:pt x="78730" y="42565"/>
                  <a:pt x="73462" y="36225"/>
                  <a:pt x="71914" y="28575"/>
                </a:cubicBezTo>
                <a:lnTo>
                  <a:pt x="38100" y="28575"/>
                </a:lnTo>
                <a:cubicBezTo>
                  <a:pt x="32831" y="28575"/>
                  <a:pt x="28575" y="24319"/>
                  <a:pt x="28575" y="19050"/>
                </a:cubicBezTo>
                <a:cubicBezTo>
                  <a:pt x="28575" y="13781"/>
                  <a:pt x="32831" y="9525"/>
                  <a:pt x="38100" y="9525"/>
                </a:cubicBezTo>
                <a:lnTo>
                  <a:pt x="76200" y="9525"/>
                </a:lnTo>
                <a:cubicBezTo>
                  <a:pt x="80546" y="3750"/>
                  <a:pt x="87451" y="0"/>
                  <a:pt x="95250" y="0"/>
                </a:cubicBezTo>
                <a:cubicBezTo>
                  <a:pt x="103049" y="0"/>
                  <a:pt x="109954" y="3750"/>
                  <a:pt x="114300" y="9525"/>
                </a:cubicBezTo>
                <a:close/>
                <a:moveTo>
                  <a:pt x="130850" y="95250"/>
                </a:moveTo>
                <a:lnTo>
                  <a:pt x="173950" y="95250"/>
                </a:lnTo>
                <a:lnTo>
                  <a:pt x="152400" y="58281"/>
                </a:lnTo>
                <a:lnTo>
                  <a:pt x="130850" y="95250"/>
                </a:lnTo>
                <a:close/>
                <a:moveTo>
                  <a:pt x="152400" y="123825"/>
                </a:moveTo>
                <a:cubicBezTo>
                  <a:pt x="133677" y="123825"/>
                  <a:pt x="118110" y="113705"/>
                  <a:pt x="114895" y="100340"/>
                </a:cubicBezTo>
                <a:cubicBezTo>
                  <a:pt x="114121" y="97066"/>
                  <a:pt x="115193" y="93702"/>
                  <a:pt x="116890" y="90785"/>
                </a:cubicBezTo>
                <a:lnTo>
                  <a:pt x="145226" y="42208"/>
                </a:lnTo>
                <a:cubicBezTo>
                  <a:pt x="146715" y="39648"/>
                  <a:pt x="149453" y="38100"/>
                  <a:pt x="152400" y="38100"/>
                </a:cubicBezTo>
                <a:cubicBezTo>
                  <a:pt x="155347" y="38100"/>
                  <a:pt x="158085" y="39678"/>
                  <a:pt x="159574" y="42208"/>
                </a:cubicBezTo>
                <a:lnTo>
                  <a:pt x="187910" y="90785"/>
                </a:lnTo>
                <a:cubicBezTo>
                  <a:pt x="189607" y="93702"/>
                  <a:pt x="190679" y="97066"/>
                  <a:pt x="189905" y="100340"/>
                </a:cubicBezTo>
                <a:cubicBezTo>
                  <a:pt x="186690" y="113675"/>
                  <a:pt x="171123" y="123825"/>
                  <a:pt x="152400" y="123825"/>
                </a:cubicBezTo>
                <a:close/>
                <a:moveTo>
                  <a:pt x="37743" y="58281"/>
                </a:moveTo>
                <a:lnTo>
                  <a:pt x="16193" y="95250"/>
                </a:lnTo>
                <a:lnTo>
                  <a:pt x="59323" y="95250"/>
                </a:lnTo>
                <a:lnTo>
                  <a:pt x="37743" y="58281"/>
                </a:lnTo>
                <a:close/>
                <a:moveTo>
                  <a:pt x="268" y="100340"/>
                </a:moveTo>
                <a:cubicBezTo>
                  <a:pt x="-506" y="97066"/>
                  <a:pt x="566" y="93702"/>
                  <a:pt x="2262" y="90785"/>
                </a:cubicBezTo>
                <a:lnTo>
                  <a:pt x="30599" y="42208"/>
                </a:lnTo>
                <a:cubicBezTo>
                  <a:pt x="32087" y="39648"/>
                  <a:pt x="34826" y="38100"/>
                  <a:pt x="37773" y="38100"/>
                </a:cubicBezTo>
                <a:cubicBezTo>
                  <a:pt x="40719" y="38100"/>
                  <a:pt x="43458" y="39678"/>
                  <a:pt x="44946" y="42208"/>
                </a:cubicBezTo>
                <a:lnTo>
                  <a:pt x="73283" y="90785"/>
                </a:lnTo>
                <a:cubicBezTo>
                  <a:pt x="74980" y="93702"/>
                  <a:pt x="76051" y="97066"/>
                  <a:pt x="75277" y="100340"/>
                </a:cubicBezTo>
                <a:cubicBezTo>
                  <a:pt x="72063" y="113675"/>
                  <a:pt x="56495" y="123825"/>
                  <a:pt x="37773" y="123825"/>
                </a:cubicBezTo>
                <a:cubicBezTo>
                  <a:pt x="19050" y="123825"/>
                  <a:pt x="3483" y="113705"/>
                  <a:pt x="268" y="10034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0" name="Text 7"/>
          <p:cNvSpPr/>
          <p:nvPr/>
        </p:nvSpPr>
        <p:spPr>
          <a:xfrm>
            <a:off x="864870" y="5248275"/>
            <a:ext cx="115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Cautious Claims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2406968" y="5130167"/>
            <a:ext cx="1950720" cy="464820"/>
          </a:xfrm>
          <a:custGeom>
            <a:avLst/>
            <a:gdLst/>
            <a:ahLst/>
            <a:cxnLst/>
            <a:rect l="l" t="t" r="r" b="b"/>
            <a:pathLst>
              <a:path w="1950720" h="464820">
                <a:moveTo>
                  <a:pt x="76198" y="0"/>
                </a:moveTo>
                <a:lnTo>
                  <a:pt x="1874522" y="0"/>
                </a:lnTo>
                <a:cubicBezTo>
                  <a:pt x="1916605" y="0"/>
                  <a:pt x="1950720" y="34115"/>
                  <a:pt x="1950720" y="76198"/>
                </a:cubicBezTo>
                <a:lnTo>
                  <a:pt x="1950720" y="388622"/>
                </a:lnTo>
                <a:cubicBezTo>
                  <a:pt x="1950720" y="430705"/>
                  <a:pt x="1916605" y="464820"/>
                  <a:pt x="1874522" y="464820"/>
                </a:cubicBezTo>
                <a:lnTo>
                  <a:pt x="76198" y="464820"/>
                </a:lnTo>
                <a:cubicBezTo>
                  <a:pt x="34115" y="464820"/>
                  <a:pt x="0" y="430705"/>
                  <a:pt x="0" y="388622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 w="10160">
            <a:solidFill>
              <a:srgbClr val="F7FAFC">
                <a:alpha val="20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2667953" y="5278757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57150" y="38100"/>
                </a:moveTo>
                <a:cubicBezTo>
                  <a:pt x="57150" y="22329"/>
                  <a:pt x="44346" y="9525"/>
                  <a:pt x="28575" y="9525"/>
                </a:cubicBezTo>
                <a:cubicBezTo>
                  <a:pt x="12804" y="9525"/>
                  <a:pt x="0" y="22329"/>
                  <a:pt x="0" y="38100"/>
                </a:cubicBezTo>
                <a:cubicBezTo>
                  <a:pt x="0" y="53871"/>
                  <a:pt x="12804" y="66675"/>
                  <a:pt x="28575" y="66675"/>
                </a:cubicBezTo>
                <a:cubicBezTo>
                  <a:pt x="44346" y="66675"/>
                  <a:pt x="57150" y="53871"/>
                  <a:pt x="57150" y="38100"/>
                </a:cubicBezTo>
                <a:close/>
                <a:moveTo>
                  <a:pt x="133350" y="114300"/>
                </a:moveTo>
                <a:cubicBezTo>
                  <a:pt x="133350" y="98529"/>
                  <a:pt x="120546" y="85725"/>
                  <a:pt x="104775" y="85725"/>
                </a:cubicBezTo>
                <a:cubicBezTo>
                  <a:pt x="89004" y="85725"/>
                  <a:pt x="76200" y="98529"/>
                  <a:pt x="76200" y="114300"/>
                </a:cubicBezTo>
                <a:cubicBezTo>
                  <a:pt x="76200" y="130071"/>
                  <a:pt x="89004" y="142875"/>
                  <a:pt x="104775" y="142875"/>
                </a:cubicBezTo>
                <a:cubicBezTo>
                  <a:pt x="120546" y="142875"/>
                  <a:pt x="133350" y="130071"/>
                  <a:pt x="133350" y="114300"/>
                </a:cubicBezTo>
                <a:close/>
                <a:moveTo>
                  <a:pt x="130552" y="25777"/>
                </a:moveTo>
                <a:cubicBezTo>
                  <a:pt x="134273" y="22056"/>
                  <a:pt x="134273" y="16014"/>
                  <a:pt x="130552" y="12293"/>
                </a:cubicBezTo>
                <a:cubicBezTo>
                  <a:pt x="126831" y="8573"/>
                  <a:pt x="120789" y="8573"/>
                  <a:pt x="117068" y="12293"/>
                </a:cubicBezTo>
                <a:lnTo>
                  <a:pt x="2768" y="126593"/>
                </a:lnTo>
                <a:cubicBezTo>
                  <a:pt x="-952" y="130314"/>
                  <a:pt x="-952" y="136356"/>
                  <a:pt x="2768" y="140077"/>
                </a:cubicBezTo>
                <a:cubicBezTo>
                  <a:pt x="6489" y="143798"/>
                  <a:pt x="12531" y="143798"/>
                  <a:pt x="16252" y="140077"/>
                </a:cubicBezTo>
                <a:lnTo>
                  <a:pt x="130552" y="25777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3" name="Text 10"/>
          <p:cNvSpPr/>
          <p:nvPr/>
        </p:nvSpPr>
        <p:spPr>
          <a:xfrm>
            <a:off x="2887028" y="5248275"/>
            <a:ext cx="1314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Uncertainty Levels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4591883" y="5130167"/>
            <a:ext cx="1760220" cy="464820"/>
          </a:xfrm>
          <a:custGeom>
            <a:avLst/>
            <a:gdLst/>
            <a:ahLst/>
            <a:cxnLst/>
            <a:rect l="l" t="t" r="r" b="b"/>
            <a:pathLst>
              <a:path w="1760220" h="464820">
                <a:moveTo>
                  <a:pt x="76198" y="0"/>
                </a:moveTo>
                <a:lnTo>
                  <a:pt x="1684022" y="0"/>
                </a:lnTo>
                <a:cubicBezTo>
                  <a:pt x="1726105" y="0"/>
                  <a:pt x="1760220" y="34115"/>
                  <a:pt x="1760220" y="76198"/>
                </a:cubicBezTo>
                <a:lnTo>
                  <a:pt x="1760220" y="388622"/>
                </a:lnTo>
                <a:cubicBezTo>
                  <a:pt x="1760220" y="430705"/>
                  <a:pt x="1726105" y="464820"/>
                  <a:pt x="1684022" y="464820"/>
                </a:cubicBezTo>
                <a:lnTo>
                  <a:pt x="76198" y="464820"/>
                </a:lnTo>
                <a:cubicBezTo>
                  <a:pt x="34115" y="464820"/>
                  <a:pt x="0" y="430705"/>
                  <a:pt x="0" y="388622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 w="10160">
            <a:solidFill>
              <a:srgbClr val="F7FAFC">
                <a:alpha val="20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843344" y="527875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11175" y="8066"/>
                </a:moveTo>
                <a:cubicBezTo>
                  <a:pt x="115639" y="2947"/>
                  <a:pt x="122099" y="0"/>
                  <a:pt x="128915" y="0"/>
                </a:cubicBezTo>
                <a:cubicBezTo>
                  <a:pt x="141893" y="0"/>
                  <a:pt x="152430" y="10537"/>
                  <a:pt x="152430" y="23515"/>
                </a:cubicBezTo>
                <a:cubicBezTo>
                  <a:pt x="152430" y="30301"/>
                  <a:pt x="149483" y="36790"/>
                  <a:pt x="144363" y="41255"/>
                </a:cubicBezTo>
                <a:lnTo>
                  <a:pt x="84445" y="93405"/>
                </a:lnTo>
                <a:lnTo>
                  <a:pt x="81260" y="90190"/>
                </a:lnTo>
                <a:lnTo>
                  <a:pt x="62210" y="71140"/>
                </a:lnTo>
                <a:lnTo>
                  <a:pt x="58995" y="67955"/>
                </a:lnTo>
                <a:lnTo>
                  <a:pt x="111175" y="8066"/>
                </a:lnTo>
                <a:close/>
                <a:moveTo>
                  <a:pt x="47952" y="77093"/>
                </a:moveTo>
                <a:cubicBezTo>
                  <a:pt x="48220" y="77391"/>
                  <a:pt x="55959" y="85130"/>
                  <a:pt x="71140" y="100310"/>
                </a:cubicBezTo>
                <a:lnTo>
                  <a:pt x="75277" y="104448"/>
                </a:lnTo>
                <a:lnTo>
                  <a:pt x="70187" y="126534"/>
                </a:lnTo>
                <a:cubicBezTo>
                  <a:pt x="69026" y="131624"/>
                  <a:pt x="65157" y="135672"/>
                  <a:pt x="60127" y="137071"/>
                </a:cubicBezTo>
                <a:lnTo>
                  <a:pt x="9585" y="151209"/>
                </a:lnTo>
                <a:lnTo>
                  <a:pt x="37058" y="123736"/>
                </a:lnTo>
                <a:cubicBezTo>
                  <a:pt x="37415" y="123765"/>
                  <a:pt x="37743" y="123795"/>
                  <a:pt x="38100" y="123795"/>
                </a:cubicBezTo>
                <a:cubicBezTo>
                  <a:pt x="43369" y="123795"/>
                  <a:pt x="47625" y="119539"/>
                  <a:pt x="47625" y="114270"/>
                </a:cubicBezTo>
                <a:cubicBezTo>
                  <a:pt x="47625" y="109002"/>
                  <a:pt x="43369" y="104745"/>
                  <a:pt x="38100" y="104745"/>
                </a:cubicBezTo>
                <a:cubicBezTo>
                  <a:pt x="32831" y="104745"/>
                  <a:pt x="28575" y="109002"/>
                  <a:pt x="28575" y="114270"/>
                </a:cubicBezTo>
                <a:cubicBezTo>
                  <a:pt x="28575" y="114627"/>
                  <a:pt x="28605" y="114985"/>
                  <a:pt x="28635" y="115312"/>
                </a:cubicBezTo>
                <a:lnTo>
                  <a:pt x="1161" y="142815"/>
                </a:lnTo>
                <a:lnTo>
                  <a:pt x="15329" y="92273"/>
                </a:lnTo>
                <a:cubicBezTo>
                  <a:pt x="16728" y="87243"/>
                  <a:pt x="20776" y="83374"/>
                  <a:pt x="25866" y="82213"/>
                </a:cubicBezTo>
                <a:lnTo>
                  <a:pt x="47952" y="77093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6" name="Text 13"/>
          <p:cNvSpPr/>
          <p:nvPr/>
        </p:nvSpPr>
        <p:spPr>
          <a:xfrm>
            <a:off x="5071944" y="5248275"/>
            <a:ext cx="1123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Academic Tone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Hedging Fundamentals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is Hedging?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219200"/>
            <a:ext cx="6762750" cy="2571750"/>
          </a:xfrm>
          <a:custGeom>
            <a:avLst/>
            <a:gdLst/>
            <a:ahLst/>
            <a:cxnLst/>
            <a:rect l="l" t="t" r="r" b="b"/>
            <a:pathLst>
              <a:path w="6762750" h="2571750">
                <a:moveTo>
                  <a:pt x="114289" y="0"/>
                </a:moveTo>
                <a:lnTo>
                  <a:pt x="6648461" y="0"/>
                </a:lnTo>
                <a:cubicBezTo>
                  <a:pt x="6711539" y="0"/>
                  <a:pt x="6762750" y="51211"/>
                  <a:pt x="6762750" y="114289"/>
                </a:cubicBezTo>
                <a:lnTo>
                  <a:pt x="6762750" y="2457461"/>
                </a:lnTo>
                <a:cubicBezTo>
                  <a:pt x="6762750" y="2520581"/>
                  <a:pt x="6711581" y="2571750"/>
                  <a:pt x="6648461" y="2571750"/>
                </a:cubicBezTo>
                <a:lnTo>
                  <a:pt x="114289" y="2571750"/>
                </a:lnTo>
                <a:cubicBezTo>
                  <a:pt x="51211" y="2571750"/>
                  <a:pt x="0" y="2520539"/>
                  <a:pt x="0" y="2457461"/>
                </a:cubicBezTo>
                <a:lnTo>
                  <a:pt x="0" y="114289"/>
                </a:lnTo>
                <a:cubicBezTo>
                  <a:pt x="0" y="51169"/>
                  <a:pt x="51169" y="0"/>
                  <a:pt x="11428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09600" y="14478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6" name="Shape 4"/>
          <p:cNvSpPr/>
          <p:nvPr/>
        </p:nvSpPr>
        <p:spPr>
          <a:xfrm>
            <a:off x="723900" y="15621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cubicBezTo>
                  <a:pt x="77569" y="0"/>
                  <a:pt x="78938" y="298"/>
                  <a:pt x="80189" y="863"/>
                </a:cubicBezTo>
                <a:lnTo>
                  <a:pt x="136267" y="24646"/>
                </a:lnTo>
                <a:cubicBezTo>
                  <a:pt x="142815" y="27414"/>
                  <a:pt x="147697" y="33873"/>
                  <a:pt x="147667" y="41672"/>
                </a:cubicBezTo>
                <a:cubicBezTo>
                  <a:pt x="147518" y="71199"/>
                  <a:pt x="135374" y="125224"/>
                  <a:pt x="84088" y="149781"/>
                </a:cubicBezTo>
                <a:cubicBezTo>
                  <a:pt x="79117" y="152162"/>
                  <a:pt x="73343" y="152162"/>
                  <a:pt x="68372" y="149781"/>
                </a:cubicBezTo>
                <a:cubicBezTo>
                  <a:pt x="17056" y="125224"/>
                  <a:pt x="4941" y="71199"/>
                  <a:pt x="4792" y="41672"/>
                </a:cubicBezTo>
                <a:cubicBezTo>
                  <a:pt x="4762" y="33873"/>
                  <a:pt x="9644" y="27414"/>
                  <a:pt x="16192" y="24646"/>
                </a:cubicBezTo>
                <a:lnTo>
                  <a:pt x="72241" y="863"/>
                </a:lnTo>
                <a:cubicBezTo>
                  <a:pt x="73491" y="298"/>
                  <a:pt x="74831" y="0"/>
                  <a:pt x="76200" y="0"/>
                </a:cubicBezTo>
                <a:close/>
                <a:moveTo>
                  <a:pt x="76200" y="19883"/>
                </a:moveTo>
                <a:lnTo>
                  <a:pt x="76200" y="132427"/>
                </a:lnTo>
                <a:cubicBezTo>
                  <a:pt x="117277" y="112544"/>
                  <a:pt x="128320" y="68491"/>
                  <a:pt x="128588" y="42118"/>
                </a:cubicBezTo>
                <a:lnTo>
                  <a:pt x="76200" y="19913"/>
                </a:lnTo>
                <a:lnTo>
                  <a:pt x="76200" y="19913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7" name="Text 5"/>
          <p:cNvSpPr/>
          <p:nvPr/>
        </p:nvSpPr>
        <p:spPr>
          <a:xfrm>
            <a:off x="1104900" y="1504950"/>
            <a:ext cx="914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Definition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09600" y="1981200"/>
            <a:ext cx="63817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Hedging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(also called </a:t>
            </a:r>
            <a:r>
              <a:rPr lang="en-US" sz="1200" dirty="0">
                <a:solidFill>
                  <a:srgbClr val="1A3A5C"/>
                </a:solidFill>
                <a:highlight>
                  <a:srgbClr val="E07A5F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cautious language 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 </a:t>
            </a:r>
            <a:r>
              <a:rPr lang="en-US" sz="1200" dirty="0">
                <a:solidFill>
                  <a:srgbClr val="1A3A5C"/>
                </a:solidFill>
                <a:highlight>
                  <a:srgbClr val="E07A5F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tentative language 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) is a way of softening statements by making claims or conclusions less absolute. It expresses degrees of certainty rather than stating facts definitively.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09600" y="2876550"/>
            <a:ext cx="6305550" cy="685800"/>
          </a:xfrm>
          <a:custGeom>
            <a:avLst/>
            <a:gdLst/>
            <a:ahLst/>
            <a:cxnLst/>
            <a:rect l="l" t="t" r="r" b="b"/>
            <a:pathLst>
              <a:path w="6305550" h="685800">
                <a:moveTo>
                  <a:pt x="76199" y="0"/>
                </a:moveTo>
                <a:lnTo>
                  <a:pt x="6229351" y="0"/>
                </a:lnTo>
                <a:cubicBezTo>
                  <a:pt x="6271434" y="0"/>
                  <a:pt x="6305550" y="34116"/>
                  <a:pt x="6305550" y="76199"/>
                </a:cubicBezTo>
                <a:lnTo>
                  <a:pt x="6305550" y="609601"/>
                </a:lnTo>
                <a:cubicBezTo>
                  <a:pt x="6305550" y="651684"/>
                  <a:pt x="6271434" y="685800"/>
                  <a:pt x="6229351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762000" y="3028950"/>
            <a:ext cx="60674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Concept: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Hedging allows writers to say "I'm fairly confident, but I might not be completely correct" — essential for scholarly dialogue.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81000" y="3981450"/>
            <a:ext cx="6762750" cy="1866900"/>
          </a:xfrm>
          <a:custGeom>
            <a:avLst/>
            <a:gdLst/>
            <a:ahLst/>
            <a:cxnLst/>
            <a:rect l="l" t="t" r="r" b="b"/>
            <a:pathLst>
              <a:path w="6762750" h="1866900">
                <a:moveTo>
                  <a:pt x="114292" y="0"/>
                </a:moveTo>
                <a:lnTo>
                  <a:pt x="6648458" y="0"/>
                </a:lnTo>
                <a:cubicBezTo>
                  <a:pt x="6711580" y="0"/>
                  <a:pt x="6762750" y="51170"/>
                  <a:pt x="6762750" y="114292"/>
                </a:cubicBezTo>
                <a:lnTo>
                  <a:pt x="6762750" y="1752608"/>
                </a:lnTo>
                <a:cubicBezTo>
                  <a:pt x="6762750" y="1815730"/>
                  <a:pt x="6711580" y="1866900"/>
                  <a:pt x="6648458" y="1866900"/>
                </a:cubicBezTo>
                <a:lnTo>
                  <a:pt x="114292" y="1866900"/>
                </a:lnTo>
                <a:cubicBezTo>
                  <a:pt x="51170" y="1866900"/>
                  <a:pt x="0" y="1815730"/>
                  <a:pt x="0" y="1752608"/>
                </a:cubicBezTo>
                <a:lnTo>
                  <a:pt x="0" y="114292"/>
                </a:lnTo>
                <a:cubicBezTo>
                  <a:pt x="0" y="51170"/>
                  <a:pt x="51170" y="0"/>
                  <a:pt x="11429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09600" y="42100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3" name="Shape 11"/>
          <p:cNvSpPr/>
          <p:nvPr/>
        </p:nvSpPr>
        <p:spPr>
          <a:xfrm>
            <a:off x="723900" y="43243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76200" y="52388"/>
                </a:moveTo>
                <a:cubicBezTo>
                  <a:pt x="70931" y="52388"/>
                  <a:pt x="66675" y="56644"/>
                  <a:pt x="66675" y="61912"/>
                </a:cubicBezTo>
                <a:cubicBezTo>
                  <a:pt x="66675" y="65871"/>
                  <a:pt x="63490" y="69056"/>
                  <a:pt x="59531" y="69056"/>
                </a:cubicBezTo>
                <a:cubicBezTo>
                  <a:pt x="55572" y="69056"/>
                  <a:pt x="52388" y="65871"/>
                  <a:pt x="52388" y="61912"/>
                </a:cubicBezTo>
                <a:cubicBezTo>
                  <a:pt x="52388" y="48756"/>
                  <a:pt x="63044" y="38100"/>
                  <a:pt x="76200" y="38100"/>
                </a:cubicBezTo>
                <a:cubicBezTo>
                  <a:pt x="89356" y="38100"/>
                  <a:pt x="100013" y="48756"/>
                  <a:pt x="100013" y="61912"/>
                </a:cubicBezTo>
                <a:cubicBezTo>
                  <a:pt x="100013" y="75962"/>
                  <a:pt x="89297" y="81915"/>
                  <a:pt x="83344" y="84088"/>
                </a:cubicBezTo>
                <a:lnTo>
                  <a:pt x="83344" y="85219"/>
                </a:lnTo>
                <a:cubicBezTo>
                  <a:pt x="83344" y="89178"/>
                  <a:pt x="80159" y="92363"/>
                  <a:pt x="76200" y="92363"/>
                </a:cubicBezTo>
                <a:cubicBezTo>
                  <a:pt x="72241" y="92363"/>
                  <a:pt x="69056" y="89178"/>
                  <a:pt x="69056" y="85219"/>
                </a:cubicBezTo>
                <a:lnTo>
                  <a:pt x="69056" y="82808"/>
                </a:lnTo>
                <a:cubicBezTo>
                  <a:pt x="69056" y="76706"/>
                  <a:pt x="73462" y="72330"/>
                  <a:pt x="78016" y="70842"/>
                </a:cubicBezTo>
                <a:cubicBezTo>
                  <a:pt x="79921" y="70217"/>
                  <a:pt x="81945" y="69205"/>
                  <a:pt x="83433" y="67776"/>
                </a:cubicBezTo>
                <a:cubicBezTo>
                  <a:pt x="84713" y="66526"/>
                  <a:pt x="85725" y="64800"/>
                  <a:pt x="85725" y="61942"/>
                </a:cubicBezTo>
                <a:cubicBezTo>
                  <a:pt x="85725" y="56674"/>
                  <a:pt x="81469" y="52417"/>
                  <a:pt x="76200" y="52417"/>
                </a:cubicBezTo>
                <a:close/>
                <a:moveTo>
                  <a:pt x="66675" y="109537"/>
                </a:moveTo>
                <a:cubicBezTo>
                  <a:pt x="66675" y="104281"/>
                  <a:pt x="70943" y="100013"/>
                  <a:pt x="76200" y="100013"/>
                </a:cubicBezTo>
                <a:cubicBezTo>
                  <a:pt x="81457" y="100013"/>
                  <a:pt x="85725" y="104281"/>
                  <a:pt x="85725" y="109537"/>
                </a:cubicBezTo>
                <a:cubicBezTo>
                  <a:pt x="85725" y="114794"/>
                  <a:pt x="81457" y="119062"/>
                  <a:pt x="76200" y="119062"/>
                </a:cubicBezTo>
                <a:cubicBezTo>
                  <a:pt x="70943" y="119062"/>
                  <a:pt x="66675" y="114794"/>
                  <a:pt x="66675" y="109537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14" name="Text 12"/>
          <p:cNvSpPr/>
          <p:nvPr/>
        </p:nvSpPr>
        <p:spPr>
          <a:xfrm>
            <a:off x="1104900" y="4267200"/>
            <a:ext cx="2314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Why is Hedging Essential?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09600" y="47625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4A90A4">
              <a:alpha val="2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740807" y="4819650"/>
            <a:ext cx="104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28700" y="4743450"/>
            <a:ext cx="2447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Avoids Overgeneralization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28700" y="4933950"/>
            <a:ext cx="2447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Acknowledges exceptions and limitations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09600" y="5257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4A90A4">
              <a:alpha val="2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727948" y="5314950"/>
            <a:ext cx="133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28700" y="5238750"/>
            <a:ext cx="1933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Demonstrates Critical Thinking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28700" y="5429250"/>
            <a:ext cx="1933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Shows awareness of complexity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840480" y="47625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4A90A4">
              <a:alpha val="2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3957161" y="4819650"/>
            <a:ext cx="14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259580" y="4743450"/>
            <a:ext cx="1952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Invites Scholarly Dialogue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259580" y="4933950"/>
            <a:ext cx="1952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Leaves room for further research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840480" y="5257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4A90A4">
              <a:alpha val="20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3958947" y="5314950"/>
            <a:ext cx="133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259580" y="5238750"/>
            <a:ext cx="2428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Protects Credibility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259580" y="5429250"/>
            <a:ext cx="2428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Prevents claims from being easily refuted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7383780" y="1226820"/>
            <a:ext cx="4415790" cy="2529840"/>
          </a:xfrm>
          <a:custGeom>
            <a:avLst/>
            <a:gdLst/>
            <a:ahLst/>
            <a:cxnLst/>
            <a:rect l="l" t="t" r="r" b="b"/>
            <a:pathLst>
              <a:path w="4415790" h="2529840">
                <a:moveTo>
                  <a:pt x="114298" y="0"/>
                </a:moveTo>
                <a:lnTo>
                  <a:pt x="4301492" y="0"/>
                </a:lnTo>
                <a:cubicBezTo>
                  <a:pt x="4364617" y="0"/>
                  <a:pt x="4415790" y="51173"/>
                  <a:pt x="4415790" y="114298"/>
                </a:cubicBezTo>
                <a:lnTo>
                  <a:pt x="4415790" y="2415542"/>
                </a:lnTo>
                <a:cubicBezTo>
                  <a:pt x="4415790" y="2478667"/>
                  <a:pt x="4364617" y="2529840"/>
                  <a:pt x="4301492" y="2529840"/>
                </a:cubicBezTo>
                <a:lnTo>
                  <a:pt x="114298" y="2529840"/>
                </a:lnTo>
                <a:cubicBezTo>
                  <a:pt x="51173" y="2529840"/>
                  <a:pt x="0" y="2478667"/>
                  <a:pt x="0" y="2415542"/>
                </a:cubicBezTo>
                <a:lnTo>
                  <a:pt x="0" y="114298"/>
                </a:lnTo>
                <a:cubicBezTo>
                  <a:pt x="0" y="51173"/>
                  <a:pt x="51173" y="0"/>
                  <a:pt x="114298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2032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643813" y="1508759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171450"/>
                </a:moveTo>
                <a:cubicBezTo>
                  <a:pt x="133038" y="171450"/>
                  <a:pt x="171450" y="133038"/>
                  <a:pt x="171450" y="85725"/>
                </a:cubicBezTo>
                <a:cubicBezTo>
                  <a:pt x="171450" y="38412"/>
                  <a:pt x="133038" y="0"/>
                  <a:pt x="85725" y="0"/>
                </a:cubicBezTo>
                <a:cubicBezTo>
                  <a:pt x="38412" y="0"/>
                  <a:pt x="0" y="38412"/>
                  <a:pt x="0" y="85725"/>
                </a:cubicBezTo>
                <a:cubicBezTo>
                  <a:pt x="0" y="133038"/>
                  <a:pt x="38412" y="171450"/>
                  <a:pt x="85725" y="171450"/>
                </a:cubicBezTo>
                <a:close/>
                <a:moveTo>
                  <a:pt x="55922" y="55922"/>
                </a:moveTo>
                <a:cubicBezTo>
                  <a:pt x="59070" y="52774"/>
                  <a:pt x="64160" y="52774"/>
                  <a:pt x="67274" y="55922"/>
                </a:cubicBezTo>
                <a:lnTo>
                  <a:pt x="85692" y="74340"/>
                </a:lnTo>
                <a:lnTo>
                  <a:pt x="104109" y="55922"/>
                </a:lnTo>
                <a:cubicBezTo>
                  <a:pt x="107257" y="52774"/>
                  <a:pt x="112347" y="52774"/>
                  <a:pt x="115461" y="55922"/>
                </a:cubicBezTo>
                <a:cubicBezTo>
                  <a:pt x="118575" y="59070"/>
                  <a:pt x="118609" y="64160"/>
                  <a:pt x="115461" y="67274"/>
                </a:cubicBezTo>
                <a:lnTo>
                  <a:pt x="97043" y="85692"/>
                </a:lnTo>
                <a:lnTo>
                  <a:pt x="115461" y="104109"/>
                </a:lnTo>
                <a:cubicBezTo>
                  <a:pt x="118609" y="107257"/>
                  <a:pt x="118609" y="112347"/>
                  <a:pt x="115461" y="115461"/>
                </a:cubicBezTo>
                <a:cubicBezTo>
                  <a:pt x="112313" y="118575"/>
                  <a:pt x="107223" y="118609"/>
                  <a:pt x="104109" y="115461"/>
                </a:cubicBezTo>
                <a:lnTo>
                  <a:pt x="85692" y="97043"/>
                </a:lnTo>
                <a:lnTo>
                  <a:pt x="67274" y="115461"/>
                </a:lnTo>
                <a:cubicBezTo>
                  <a:pt x="64126" y="118609"/>
                  <a:pt x="59036" y="118609"/>
                  <a:pt x="55922" y="115461"/>
                </a:cubicBezTo>
                <a:cubicBezTo>
                  <a:pt x="52808" y="112313"/>
                  <a:pt x="52774" y="107223"/>
                  <a:pt x="55922" y="104109"/>
                </a:cubicBezTo>
                <a:lnTo>
                  <a:pt x="74340" y="85692"/>
                </a:lnTo>
                <a:lnTo>
                  <a:pt x="55922" y="67274"/>
                </a:lnTo>
                <a:cubicBezTo>
                  <a:pt x="52774" y="64126"/>
                  <a:pt x="52774" y="59036"/>
                  <a:pt x="55922" y="55922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3" name="Text 31"/>
          <p:cNvSpPr/>
          <p:nvPr/>
        </p:nvSpPr>
        <p:spPr>
          <a:xfrm>
            <a:off x="7896225" y="1463041"/>
            <a:ext cx="37528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Too Absolute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7620000" y="1882141"/>
            <a:ext cx="3943350" cy="762000"/>
          </a:xfrm>
          <a:custGeom>
            <a:avLst/>
            <a:gdLst/>
            <a:ahLst/>
            <a:cxnLst/>
            <a:rect l="l" t="t" r="r" b="b"/>
            <a:pathLst>
              <a:path w="3943350" h="762000">
                <a:moveTo>
                  <a:pt x="76200" y="0"/>
                </a:moveTo>
                <a:lnTo>
                  <a:pt x="3867150" y="0"/>
                </a:lnTo>
                <a:cubicBezTo>
                  <a:pt x="3909206" y="0"/>
                  <a:pt x="3943350" y="34144"/>
                  <a:pt x="3943350" y="76200"/>
                </a:cubicBezTo>
                <a:lnTo>
                  <a:pt x="3943350" y="685800"/>
                </a:lnTo>
                <a:cubicBezTo>
                  <a:pt x="3943350" y="727856"/>
                  <a:pt x="3909206" y="762000"/>
                  <a:pt x="3867150" y="762000"/>
                </a:cubicBezTo>
                <a:lnTo>
                  <a:pt x="76200" y="762000"/>
                </a:lnTo>
                <a:cubicBezTo>
                  <a:pt x="34144" y="762000"/>
                  <a:pt x="0" y="727856"/>
                  <a:pt x="0" y="685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5" name="Text 33"/>
          <p:cNvSpPr/>
          <p:nvPr/>
        </p:nvSpPr>
        <p:spPr>
          <a:xfrm>
            <a:off x="7772400" y="2034541"/>
            <a:ext cx="3714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1000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✗ Unhedged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7772400" y="2301241"/>
            <a:ext cx="3705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"Children living in poverty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poorly in school."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7620000" y="2758441"/>
            <a:ext cx="3943350" cy="762000"/>
          </a:xfrm>
          <a:custGeom>
            <a:avLst/>
            <a:gdLst/>
            <a:ahLst/>
            <a:cxnLst/>
            <a:rect l="l" t="t" r="r" b="b"/>
            <a:pathLst>
              <a:path w="3943350" h="762000">
                <a:moveTo>
                  <a:pt x="76200" y="0"/>
                </a:moveTo>
                <a:lnTo>
                  <a:pt x="3867150" y="0"/>
                </a:lnTo>
                <a:cubicBezTo>
                  <a:pt x="3909206" y="0"/>
                  <a:pt x="3943350" y="34144"/>
                  <a:pt x="3943350" y="76200"/>
                </a:cubicBezTo>
                <a:lnTo>
                  <a:pt x="3943350" y="685800"/>
                </a:lnTo>
                <a:cubicBezTo>
                  <a:pt x="3943350" y="727856"/>
                  <a:pt x="3909206" y="762000"/>
                  <a:pt x="3867150" y="762000"/>
                </a:cubicBezTo>
                <a:lnTo>
                  <a:pt x="76200" y="762000"/>
                </a:lnTo>
                <a:cubicBezTo>
                  <a:pt x="34144" y="762000"/>
                  <a:pt x="0" y="727856"/>
                  <a:pt x="0" y="685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8" name="Text 36"/>
          <p:cNvSpPr/>
          <p:nvPr/>
        </p:nvSpPr>
        <p:spPr>
          <a:xfrm>
            <a:off x="7772400" y="2910841"/>
            <a:ext cx="3714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1000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✗ Unhedged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772400" y="3177541"/>
            <a:ext cx="3705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research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proves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 students use AI."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7376160" y="3954782"/>
            <a:ext cx="4438650" cy="2438400"/>
          </a:xfrm>
          <a:custGeom>
            <a:avLst/>
            <a:gdLst/>
            <a:ahLst/>
            <a:cxnLst/>
            <a:rect l="l" t="t" r="r" b="b"/>
            <a:pathLst>
              <a:path w="4438650" h="2438400">
                <a:moveTo>
                  <a:pt x="114312" y="0"/>
                </a:moveTo>
                <a:lnTo>
                  <a:pt x="4324338" y="0"/>
                </a:lnTo>
                <a:cubicBezTo>
                  <a:pt x="4387471" y="0"/>
                  <a:pt x="4438650" y="51179"/>
                  <a:pt x="4438650" y="114312"/>
                </a:cubicBezTo>
                <a:lnTo>
                  <a:pt x="4438650" y="2324088"/>
                </a:lnTo>
                <a:cubicBezTo>
                  <a:pt x="4438650" y="2387221"/>
                  <a:pt x="4387471" y="2438400"/>
                  <a:pt x="4324338" y="2438400"/>
                </a:cubicBezTo>
                <a:lnTo>
                  <a:pt x="114312" y="2438400"/>
                </a:lnTo>
                <a:cubicBezTo>
                  <a:pt x="51179" y="2438400"/>
                  <a:pt x="0" y="2387221"/>
                  <a:pt x="0" y="2324088"/>
                </a:cubicBezTo>
                <a:lnTo>
                  <a:pt x="0" y="114312"/>
                </a:lnTo>
                <a:cubicBezTo>
                  <a:pt x="0" y="51222"/>
                  <a:pt x="51222" y="0"/>
                  <a:pt x="114312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41" name="Shape 39"/>
          <p:cNvSpPr/>
          <p:nvPr/>
        </p:nvSpPr>
        <p:spPr>
          <a:xfrm>
            <a:off x="7628573" y="42291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171450"/>
                </a:moveTo>
                <a:cubicBezTo>
                  <a:pt x="133038" y="171450"/>
                  <a:pt x="171450" y="133038"/>
                  <a:pt x="171450" y="85725"/>
                </a:cubicBezTo>
                <a:cubicBezTo>
                  <a:pt x="171450" y="38412"/>
                  <a:pt x="133038" y="0"/>
                  <a:pt x="85725" y="0"/>
                </a:cubicBezTo>
                <a:cubicBezTo>
                  <a:pt x="38412" y="0"/>
                  <a:pt x="0" y="38412"/>
                  <a:pt x="0" y="85725"/>
                </a:cubicBezTo>
                <a:cubicBezTo>
                  <a:pt x="0" y="133038"/>
                  <a:pt x="38412" y="171450"/>
                  <a:pt x="85725" y="171450"/>
                </a:cubicBezTo>
                <a:close/>
                <a:moveTo>
                  <a:pt x="113987" y="71225"/>
                </a:moveTo>
                <a:lnTo>
                  <a:pt x="87198" y="114088"/>
                </a:lnTo>
                <a:cubicBezTo>
                  <a:pt x="85792" y="116332"/>
                  <a:pt x="83381" y="117738"/>
                  <a:pt x="80736" y="117872"/>
                </a:cubicBezTo>
                <a:cubicBezTo>
                  <a:pt x="78090" y="118006"/>
                  <a:pt x="75545" y="116800"/>
                  <a:pt x="73971" y="114657"/>
                </a:cubicBezTo>
                <a:lnTo>
                  <a:pt x="57898" y="93226"/>
                </a:lnTo>
                <a:cubicBezTo>
                  <a:pt x="55219" y="89676"/>
                  <a:pt x="55956" y="84653"/>
                  <a:pt x="59505" y="81975"/>
                </a:cubicBezTo>
                <a:cubicBezTo>
                  <a:pt x="63055" y="79296"/>
                  <a:pt x="68078" y="80032"/>
                  <a:pt x="70757" y="83582"/>
                </a:cubicBezTo>
                <a:lnTo>
                  <a:pt x="79798" y="95637"/>
                </a:lnTo>
                <a:lnTo>
                  <a:pt x="100359" y="62720"/>
                </a:lnTo>
                <a:cubicBezTo>
                  <a:pt x="102703" y="58969"/>
                  <a:pt x="107659" y="57797"/>
                  <a:pt x="111443" y="60175"/>
                </a:cubicBezTo>
                <a:cubicBezTo>
                  <a:pt x="115226" y="62552"/>
                  <a:pt x="116365" y="67475"/>
                  <a:pt x="113987" y="7125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2" name="Text 40"/>
          <p:cNvSpPr/>
          <p:nvPr/>
        </p:nvSpPr>
        <p:spPr>
          <a:xfrm>
            <a:off x="7880985" y="4183382"/>
            <a:ext cx="3790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Appropriately Hedged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7604760" y="4602482"/>
            <a:ext cx="3981450" cy="723900"/>
          </a:xfrm>
          <a:custGeom>
            <a:avLst/>
            <a:gdLst/>
            <a:ahLst/>
            <a:cxnLst/>
            <a:rect l="l" t="t" r="r" b="b"/>
            <a:pathLst>
              <a:path w="3981450" h="723900">
                <a:moveTo>
                  <a:pt x="76198" y="0"/>
                </a:moveTo>
                <a:lnTo>
                  <a:pt x="3905252" y="0"/>
                </a:lnTo>
                <a:cubicBezTo>
                  <a:pt x="3947307" y="0"/>
                  <a:pt x="3981450" y="34143"/>
                  <a:pt x="3981450" y="76198"/>
                </a:cubicBezTo>
                <a:lnTo>
                  <a:pt x="3981450" y="647702"/>
                </a:lnTo>
                <a:cubicBezTo>
                  <a:pt x="3981450" y="689757"/>
                  <a:pt x="3947307" y="723900"/>
                  <a:pt x="3905252" y="723900"/>
                </a:cubicBezTo>
                <a:lnTo>
                  <a:pt x="76198" y="723900"/>
                </a:lnTo>
                <a:cubicBezTo>
                  <a:pt x="34143" y="723900"/>
                  <a:pt x="0" y="689757"/>
                  <a:pt x="0" y="647702"/>
                </a:cubicBezTo>
                <a:lnTo>
                  <a:pt x="0" y="76198"/>
                </a:lnTo>
                <a:cubicBezTo>
                  <a:pt x="0" y="34143"/>
                  <a:pt x="34143" y="0"/>
                  <a:pt x="76198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7757160" y="4754882"/>
            <a:ext cx="3743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05DF7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 Hedged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7757160" y="4983482"/>
            <a:ext cx="3743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"Children living in poverty </a:t>
            </a:r>
            <a:r>
              <a:rPr lang="en-US" sz="105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tend to do</a:t>
            </a:r>
            <a:r>
              <a:rPr lang="en-US" sz="1050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poorly in school."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7604760" y="5440682"/>
            <a:ext cx="3981450" cy="723900"/>
          </a:xfrm>
          <a:custGeom>
            <a:avLst/>
            <a:gdLst/>
            <a:ahLst/>
            <a:cxnLst/>
            <a:rect l="l" t="t" r="r" b="b"/>
            <a:pathLst>
              <a:path w="3981450" h="723900">
                <a:moveTo>
                  <a:pt x="76198" y="0"/>
                </a:moveTo>
                <a:lnTo>
                  <a:pt x="3905252" y="0"/>
                </a:lnTo>
                <a:cubicBezTo>
                  <a:pt x="3947307" y="0"/>
                  <a:pt x="3981450" y="34143"/>
                  <a:pt x="3981450" y="76198"/>
                </a:cubicBezTo>
                <a:lnTo>
                  <a:pt x="3981450" y="647702"/>
                </a:lnTo>
                <a:cubicBezTo>
                  <a:pt x="3981450" y="689757"/>
                  <a:pt x="3947307" y="723900"/>
                  <a:pt x="3905252" y="723900"/>
                </a:cubicBezTo>
                <a:lnTo>
                  <a:pt x="76198" y="723900"/>
                </a:lnTo>
                <a:cubicBezTo>
                  <a:pt x="34143" y="723900"/>
                  <a:pt x="0" y="689757"/>
                  <a:pt x="0" y="647702"/>
                </a:cubicBezTo>
                <a:lnTo>
                  <a:pt x="0" y="76198"/>
                </a:lnTo>
                <a:cubicBezTo>
                  <a:pt x="0" y="34143"/>
                  <a:pt x="34143" y="0"/>
                  <a:pt x="76198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7757160" y="5593082"/>
            <a:ext cx="3743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05DF7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 Hedged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7757160" y="5821682"/>
            <a:ext cx="3743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research </a:t>
            </a:r>
            <a:r>
              <a:rPr lang="en-US" sz="105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suggests</a:t>
            </a:r>
            <a:r>
              <a:rPr lang="en-US" sz="1050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 students </a:t>
            </a:r>
            <a:r>
              <a:rPr lang="en-US" sz="105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probably</a:t>
            </a:r>
            <a:r>
              <a:rPr lang="en-US" sz="1050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use AI."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303" y="365303"/>
            <a:ext cx="1152532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b="1" kern="0" spc="10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Hedging Devices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5303" y="621016"/>
            <a:ext cx="11625780" cy="3653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89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Modal Verbs for Hedging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65303" y="1059380"/>
            <a:ext cx="11543587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4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Expressing different levels of certainty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303" y="1497744"/>
            <a:ext cx="11461393" cy="675811"/>
          </a:xfrm>
          <a:custGeom>
            <a:avLst/>
            <a:gdLst/>
            <a:ahLst/>
            <a:cxnLst/>
            <a:rect l="l" t="t" r="r" b="b"/>
            <a:pathLst>
              <a:path w="11461393" h="675811">
                <a:moveTo>
                  <a:pt x="109590" y="0"/>
                </a:moveTo>
                <a:lnTo>
                  <a:pt x="11351804" y="0"/>
                </a:lnTo>
                <a:cubicBezTo>
                  <a:pt x="11412328" y="0"/>
                  <a:pt x="11461393" y="49065"/>
                  <a:pt x="11461393" y="109590"/>
                </a:cubicBezTo>
                <a:lnTo>
                  <a:pt x="11461393" y="566222"/>
                </a:lnTo>
                <a:cubicBezTo>
                  <a:pt x="11461393" y="626746"/>
                  <a:pt x="11412328" y="675811"/>
                  <a:pt x="11351804" y="675811"/>
                </a:cubicBezTo>
                <a:lnTo>
                  <a:pt x="109590" y="675811"/>
                </a:lnTo>
                <a:cubicBezTo>
                  <a:pt x="49065" y="675811"/>
                  <a:pt x="0" y="626746"/>
                  <a:pt x="0" y="566222"/>
                </a:cubicBezTo>
                <a:lnTo>
                  <a:pt x="0" y="109590"/>
                </a:lnTo>
                <a:cubicBezTo>
                  <a:pt x="0" y="49105"/>
                  <a:pt x="49105" y="0"/>
                  <a:pt x="10959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4796" dist="3653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84485" y="1716926"/>
            <a:ext cx="11096090" cy="2374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51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Modal verbs</a:t>
            </a:r>
            <a:r>
              <a:rPr lang="en-US" sz="115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are auxiliary verbs that modify main verbs to express possibility, necessity, permission, and </a:t>
            </a:r>
            <a:r>
              <a:rPr lang="en-US" sz="1151" dirty="0">
                <a:solidFill>
                  <a:srgbClr val="1A3A5C"/>
                </a:solidFill>
                <a:highlight>
                  <a:srgbClr val="E07A5F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degrees of certainty </a:t>
            </a:r>
            <a:r>
              <a:rPr lang="en-US" sz="115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They don't change form regardless of subject.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72609" y="2363513"/>
            <a:ext cx="3685911" cy="4252131"/>
          </a:xfrm>
          <a:custGeom>
            <a:avLst/>
            <a:gdLst/>
            <a:ahLst/>
            <a:cxnLst/>
            <a:rect l="l" t="t" r="r" b="b"/>
            <a:pathLst>
              <a:path w="3685911" h="4252131">
                <a:moveTo>
                  <a:pt x="109582" y="0"/>
                </a:moveTo>
                <a:lnTo>
                  <a:pt x="3576329" y="0"/>
                </a:lnTo>
                <a:cubicBezTo>
                  <a:pt x="3636849" y="0"/>
                  <a:pt x="3685911" y="49062"/>
                  <a:pt x="3685911" y="109582"/>
                </a:cubicBezTo>
                <a:lnTo>
                  <a:pt x="3685911" y="4142549"/>
                </a:lnTo>
                <a:cubicBezTo>
                  <a:pt x="3685911" y="4203070"/>
                  <a:pt x="3636849" y="4252131"/>
                  <a:pt x="3576329" y="4252131"/>
                </a:cubicBezTo>
                <a:lnTo>
                  <a:pt x="109582" y="4252131"/>
                </a:lnTo>
                <a:cubicBezTo>
                  <a:pt x="49062" y="4252131"/>
                  <a:pt x="0" y="4203070"/>
                  <a:pt x="0" y="4142549"/>
                </a:cubicBezTo>
                <a:lnTo>
                  <a:pt x="0" y="109582"/>
                </a:lnTo>
                <a:cubicBezTo>
                  <a:pt x="0" y="49102"/>
                  <a:pt x="49102" y="0"/>
                  <a:pt x="109582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 w="20320">
            <a:solidFill>
              <a:srgbClr val="4A90A4">
                <a:alpha val="3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2567" y="2553476"/>
            <a:ext cx="438364" cy="438364"/>
          </a:xfrm>
          <a:custGeom>
            <a:avLst/>
            <a:gdLst/>
            <a:ahLst/>
            <a:cxnLst/>
            <a:rect l="l" t="t" r="r" b="b"/>
            <a:pathLst>
              <a:path w="438364" h="438364">
                <a:moveTo>
                  <a:pt x="109591" y="0"/>
                </a:moveTo>
                <a:lnTo>
                  <a:pt x="328773" y="0"/>
                </a:lnTo>
                <a:cubicBezTo>
                  <a:pt x="389258" y="0"/>
                  <a:pt x="438364" y="49106"/>
                  <a:pt x="438364" y="109591"/>
                </a:cubicBezTo>
                <a:lnTo>
                  <a:pt x="438364" y="328773"/>
                </a:lnTo>
                <a:cubicBezTo>
                  <a:pt x="438364" y="389258"/>
                  <a:pt x="389258" y="438364"/>
                  <a:pt x="328773" y="438364"/>
                </a:cubicBezTo>
                <a:lnTo>
                  <a:pt x="109591" y="438364"/>
                </a:lnTo>
                <a:cubicBezTo>
                  <a:pt x="49106" y="438364"/>
                  <a:pt x="0" y="389258"/>
                  <a:pt x="0" y="328773"/>
                </a:cubicBezTo>
                <a:lnTo>
                  <a:pt x="0" y="109591"/>
                </a:lnTo>
                <a:cubicBezTo>
                  <a:pt x="0" y="49106"/>
                  <a:pt x="49106" y="0"/>
                  <a:pt x="109591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9" name="Shape 7"/>
          <p:cNvSpPr/>
          <p:nvPr/>
        </p:nvSpPr>
        <p:spPr>
          <a:xfrm>
            <a:off x="724671" y="2681332"/>
            <a:ext cx="114157" cy="182652"/>
          </a:xfrm>
          <a:custGeom>
            <a:avLst/>
            <a:gdLst/>
            <a:ahLst/>
            <a:cxnLst/>
            <a:rect l="l" t="t" r="r" b="b"/>
            <a:pathLst>
              <a:path w="114157" h="182652">
                <a:moveTo>
                  <a:pt x="22831" y="57079"/>
                </a:moveTo>
                <a:cubicBezTo>
                  <a:pt x="22831" y="38171"/>
                  <a:pt x="38171" y="22831"/>
                  <a:pt x="57079" y="22831"/>
                </a:cubicBezTo>
                <a:cubicBezTo>
                  <a:pt x="75986" y="22831"/>
                  <a:pt x="91326" y="38171"/>
                  <a:pt x="91326" y="57079"/>
                </a:cubicBezTo>
                <a:cubicBezTo>
                  <a:pt x="91326" y="72312"/>
                  <a:pt x="81373" y="85226"/>
                  <a:pt x="67603" y="89685"/>
                </a:cubicBezTo>
                <a:cubicBezTo>
                  <a:pt x="57471" y="92967"/>
                  <a:pt x="45663" y="102278"/>
                  <a:pt x="45663" y="117011"/>
                </a:cubicBezTo>
                <a:lnTo>
                  <a:pt x="45663" y="125573"/>
                </a:lnTo>
                <a:cubicBezTo>
                  <a:pt x="45663" y="131887"/>
                  <a:pt x="50764" y="136989"/>
                  <a:pt x="57079" y="136989"/>
                </a:cubicBezTo>
                <a:cubicBezTo>
                  <a:pt x="63393" y="136989"/>
                  <a:pt x="68494" y="131887"/>
                  <a:pt x="68494" y="125573"/>
                </a:cubicBezTo>
                <a:lnTo>
                  <a:pt x="68494" y="117011"/>
                </a:lnTo>
                <a:cubicBezTo>
                  <a:pt x="68494" y="116405"/>
                  <a:pt x="68708" y="115549"/>
                  <a:pt x="69743" y="114407"/>
                </a:cubicBezTo>
                <a:cubicBezTo>
                  <a:pt x="70813" y="113230"/>
                  <a:pt x="72561" y="112088"/>
                  <a:pt x="74630" y="111410"/>
                </a:cubicBezTo>
                <a:cubicBezTo>
                  <a:pt x="97569" y="104026"/>
                  <a:pt x="114157" y="82514"/>
                  <a:pt x="114157" y="57079"/>
                </a:cubicBezTo>
                <a:cubicBezTo>
                  <a:pt x="114157" y="25543"/>
                  <a:pt x="88615" y="0"/>
                  <a:pt x="57079" y="0"/>
                </a:cubicBezTo>
                <a:cubicBezTo>
                  <a:pt x="25543" y="0"/>
                  <a:pt x="0" y="25543"/>
                  <a:pt x="0" y="57079"/>
                </a:cubicBezTo>
                <a:cubicBezTo>
                  <a:pt x="0" y="63393"/>
                  <a:pt x="5101" y="68494"/>
                  <a:pt x="11416" y="68494"/>
                </a:cubicBezTo>
                <a:cubicBezTo>
                  <a:pt x="17730" y="68494"/>
                  <a:pt x="22831" y="63393"/>
                  <a:pt x="22831" y="57079"/>
                </a:cubicBezTo>
                <a:close/>
                <a:moveTo>
                  <a:pt x="57079" y="182652"/>
                </a:moveTo>
                <a:cubicBezTo>
                  <a:pt x="64963" y="182652"/>
                  <a:pt x="71348" y="176266"/>
                  <a:pt x="71348" y="168382"/>
                </a:cubicBezTo>
                <a:cubicBezTo>
                  <a:pt x="71348" y="160498"/>
                  <a:pt x="64963" y="154112"/>
                  <a:pt x="57079" y="154112"/>
                </a:cubicBezTo>
                <a:cubicBezTo>
                  <a:pt x="49195" y="154112"/>
                  <a:pt x="42809" y="160498"/>
                  <a:pt x="42809" y="168382"/>
                </a:cubicBezTo>
                <a:cubicBezTo>
                  <a:pt x="42809" y="176266"/>
                  <a:pt x="49195" y="182652"/>
                  <a:pt x="57079" y="182652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10" name="Text 8"/>
          <p:cNvSpPr/>
          <p:nvPr/>
        </p:nvSpPr>
        <p:spPr>
          <a:xfrm>
            <a:off x="1110522" y="2553476"/>
            <a:ext cx="1305960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38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Low Certainty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10522" y="2809188"/>
            <a:ext cx="1278562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Possible but uncertain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62567" y="3137961"/>
            <a:ext cx="3305996" cy="1022849"/>
          </a:xfrm>
          <a:custGeom>
            <a:avLst/>
            <a:gdLst/>
            <a:ahLst/>
            <a:cxnLst/>
            <a:rect l="l" t="t" r="r" b="b"/>
            <a:pathLst>
              <a:path w="3305996" h="1022849">
                <a:moveTo>
                  <a:pt x="73062" y="0"/>
                </a:moveTo>
                <a:lnTo>
                  <a:pt x="3232933" y="0"/>
                </a:lnTo>
                <a:cubicBezTo>
                  <a:pt x="3273284" y="0"/>
                  <a:pt x="3305996" y="32711"/>
                  <a:pt x="3305996" y="73062"/>
                </a:cubicBezTo>
                <a:lnTo>
                  <a:pt x="3305996" y="949787"/>
                </a:lnTo>
                <a:cubicBezTo>
                  <a:pt x="3305996" y="990138"/>
                  <a:pt x="3273284" y="1022849"/>
                  <a:pt x="3232933" y="1022849"/>
                </a:cubicBezTo>
                <a:lnTo>
                  <a:pt x="73062" y="1022849"/>
                </a:lnTo>
                <a:cubicBezTo>
                  <a:pt x="32711" y="1022849"/>
                  <a:pt x="0" y="990138"/>
                  <a:pt x="0" y="949787"/>
                </a:cubicBezTo>
                <a:lnTo>
                  <a:pt x="0" y="73062"/>
                </a:lnTo>
                <a:cubicBezTo>
                  <a:pt x="0" y="32738"/>
                  <a:pt x="32738" y="0"/>
                  <a:pt x="73062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708689" y="3284083"/>
            <a:ext cx="3095946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4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could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08689" y="3576325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possibility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08689" y="3832038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"This discrepancy </a:t>
            </a:r>
            <a:r>
              <a:rPr lang="en-US" sz="1007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could</a:t>
            </a: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be attributed to..."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62567" y="4270402"/>
            <a:ext cx="3305996" cy="1022849"/>
          </a:xfrm>
          <a:custGeom>
            <a:avLst/>
            <a:gdLst/>
            <a:ahLst/>
            <a:cxnLst/>
            <a:rect l="l" t="t" r="r" b="b"/>
            <a:pathLst>
              <a:path w="3305996" h="1022849">
                <a:moveTo>
                  <a:pt x="73062" y="0"/>
                </a:moveTo>
                <a:lnTo>
                  <a:pt x="3232933" y="0"/>
                </a:lnTo>
                <a:cubicBezTo>
                  <a:pt x="3273284" y="0"/>
                  <a:pt x="3305996" y="32711"/>
                  <a:pt x="3305996" y="73062"/>
                </a:cubicBezTo>
                <a:lnTo>
                  <a:pt x="3305996" y="949787"/>
                </a:lnTo>
                <a:cubicBezTo>
                  <a:pt x="3305996" y="990138"/>
                  <a:pt x="3273284" y="1022849"/>
                  <a:pt x="3232933" y="1022849"/>
                </a:cubicBezTo>
                <a:lnTo>
                  <a:pt x="73062" y="1022849"/>
                </a:lnTo>
                <a:cubicBezTo>
                  <a:pt x="32711" y="1022849"/>
                  <a:pt x="0" y="990138"/>
                  <a:pt x="0" y="949787"/>
                </a:cubicBezTo>
                <a:lnTo>
                  <a:pt x="0" y="73062"/>
                </a:lnTo>
                <a:cubicBezTo>
                  <a:pt x="0" y="32738"/>
                  <a:pt x="32738" y="0"/>
                  <a:pt x="73062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7" name="Text 15"/>
          <p:cNvSpPr/>
          <p:nvPr/>
        </p:nvSpPr>
        <p:spPr>
          <a:xfrm>
            <a:off x="708689" y="4416523"/>
            <a:ext cx="3095946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4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08689" y="4708766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permission/possibility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08689" y="4964478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"Advocacy groups </a:t>
            </a:r>
            <a:r>
              <a:rPr lang="en-US" sz="1007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may</a:t>
            </a: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ask institutions to..."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62567" y="5402842"/>
            <a:ext cx="3305996" cy="1022849"/>
          </a:xfrm>
          <a:custGeom>
            <a:avLst/>
            <a:gdLst/>
            <a:ahLst/>
            <a:cxnLst/>
            <a:rect l="l" t="t" r="r" b="b"/>
            <a:pathLst>
              <a:path w="3305996" h="1022849">
                <a:moveTo>
                  <a:pt x="73062" y="0"/>
                </a:moveTo>
                <a:lnTo>
                  <a:pt x="3232933" y="0"/>
                </a:lnTo>
                <a:cubicBezTo>
                  <a:pt x="3273284" y="0"/>
                  <a:pt x="3305996" y="32711"/>
                  <a:pt x="3305996" y="73062"/>
                </a:cubicBezTo>
                <a:lnTo>
                  <a:pt x="3305996" y="949787"/>
                </a:lnTo>
                <a:cubicBezTo>
                  <a:pt x="3305996" y="990138"/>
                  <a:pt x="3273284" y="1022849"/>
                  <a:pt x="3232933" y="1022849"/>
                </a:cubicBezTo>
                <a:lnTo>
                  <a:pt x="73062" y="1022849"/>
                </a:lnTo>
                <a:cubicBezTo>
                  <a:pt x="32711" y="1022849"/>
                  <a:pt x="0" y="990138"/>
                  <a:pt x="0" y="949787"/>
                </a:cubicBezTo>
                <a:lnTo>
                  <a:pt x="0" y="73062"/>
                </a:lnTo>
                <a:cubicBezTo>
                  <a:pt x="0" y="32738"/>
                  <a:pt x="32738" y="0"/>
                  <a:pt x="73062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708689" y="5548964"/>
            <a:ext cx="3095946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4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might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08689" y="5841206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remote possibility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08689" y="6096919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"A policy image </a:t>
            </a:r>
            <a:r>
              <a:rPr lang="en-US" sz="1007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might</a:t>
            </a: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fit into one venue..."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254186" y="2363513"/>
            <a:ext cx="3685911" cy="4252131"/>
          </a:xfrm>
          <a:custGeom>
            <a:avLst/>
            <a:gdLst/>
            <a:ahLst/>
            <a:cxnLst/>
            <a:rect l="l" t="t" r="r" b="b"/>
            <a:pathLst>
              <a:path w="3685911" h="4252131">
                <a:moveTo>
                  <a:pt x="109582" y="0"/>
                </a:moveTo>
                <a:lnTo>
                  <a:pt x="3576329" y="0"/>
                </a:lnTo>
                <a:cubicBezTo>
                  <a:pt x="3636849" y="0"/>
                  <a:pt x="3685911" y="49062"/>
                  <a:pt x="3685911" y="109582"/>
                </a:cubicBezTo>
                <a:lnTo>
                  <a:pt x="3685911" y="4142549"/>
                </a:lnTo>
                <a:cubicBezTo>
                  <a:pt x="3685911" y="4203070"/>
                  <a:pt x="3636849" y="4252131"/>
                  <a:pt x="3576329" y="4252131"/>
                </a:cubicBezTo>
                <a:lnTo>
                  <a:pt x="109582" y="4252131"/>
                </a:lnTo>
                <a:cubicBezTo>
                  <a:pt x="49062" y="4252131"/>
                  <a:pt x="0" y="4203070"/>
                  <a:pt x="0" y="4142549"/>
                </a:cubicBezTo>
                <a:lnTo>
                  <a:pt x="0" y="109582"/>
                </a:lnTo>
                <a:cubicBezTo>
                  <a:pt x="0" y="49102"/>
                  <a:pt x="49102" y="0"/>
                  <a:pt x="109582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 w="20320">
            <a:solidFill>
              <a:srgbClr val="1A3A5C">
                <a:alpha val="30196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444144" y="2553476"/>
            <a:ext cx="438364" cy="438364"/>
          </a:xfrm>
          <a:custGeom>
            <a:avLst/>
            <a:gdLst/>
            <a:ahLst/>
            <a:cxnLst/>
            <a:rect l="l" t="t" r="r" b="b"/>
            <a:pathLst>
              <a:path w="438364" h="438364">
                <a:moveTo>
                  <a:pt x="109591" y="0"/>
                </a:moveTo>
                <a:lnTo>
                  <a:pt x="328773" y="0"/>
                </a:lnTo>
                <a:cubicBezTo>
                  <a:pt x="389258" y="0"/>
                  <a:pt x="438364" y="49106"/>
                  <a:pt x="438364" y="109591"/>
                </a:cubicBezTo>
                <a:lnTo>
                  <a:pt x="438364" y="328773"/>
                </a:lnTo>
                <a:cubicBezTo>
                  <a:pt x="438364" y="389258"/>
                  <a:pt x="389258" y="438364"/>
                  <a:pt x="328773" y="438364"/>
                </a:cubicBezTo>
                <a:lnTo>
                  <a:pt x="109591" y="438364"/>
                </a:lnTo>
                <a:cubicBezTo>
                  <a:pt x="49106" y="438364"/>
                  <a:pt x="0" y="389258"/>
                  <a:pt x="0" y="328773"/>
                </a:cubicBezTo>
                <a:lnTo>
                  <a:pt x="0" y="109591"/>
                </a:lnTo>
                <a:cubicBezTo>
                  <a:pt x="0" y="49106"/>
                  <a:pt x="49106" y="0"/>
                  <a:pt x="109591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26" name="Shape 24"/>
          <p:cNvSpPr/>
          <p:nvPr/>
        </p:nvSpPr>
        <p:spPr>
          <a:xfrm>
            <a:off x="4549169" y="2681332"/>
            <a:ext cx="228315" cy="182652"/>
          </a:xfrm>
          <a:custGeom>
            <a:avLst/>
            <a:gdLst/>
            <a:ahLst/>
            <a:cxnLst/>
            <a:rect l="l" t="t" r="r" b="b"/>
            <a:pathLst>
              <a:path w="228315" h="182652">
                <a:moveTo>
                  <a:pt x="136989" y="11416"/>
                </a:moveTo>
                <a:lnTo>
                  <a:pt x="182652" y="11416"/>
                </a:lnTo>
                <a:cubicBezTo>
                  <a:pt x="188966" y="11416"/>
                  <a:pt x="194067" y="16517"/>
                  <a:pt x="194067" y="22831"/>
                </a:cubicBezTo>
                <a:cubicBezTo>
                  <a:pt x="194067" y="29146"/>
                  <a:pt x="188966" y="34247"/>
                  <a:pt x="182652" y="34247"/>
                </a:cubicBezTo>
                <a:lnTo>
                  <a:pt x="142126" y="34247"/>
                </a:lnTo>
                <a:cubicBezTo>
                  <a:pt x="140271" y="43451"/>
                  <a:pt x="133956" y="51050"/>
                  <a:pt x="125573" y="54688"/>
                </a:cubicBezTo>
                <a:lnTo>
                  <a:pt x="125573" y="159820"/>
                </a:lnTo>
                <a:lnTo>
                  <a:pt x="182652" y="159820"/>
                </a:lnTo>
                <a:cubicBezTo>
                  <a:pt x="188966" y="159820"/>
                  <a:pt x="194067" y="164922"/>
                  <a:pt x="194067" y="171236"/>
                </a:cubicBezTo>
                <a:cubicBezTo>
                  <a:pt x="194067" y="177550"/>
                  <a:pt x="188966" y="182652"/>
                  <a:pt x="182652" y="182652"/>
                </a:cubicBezTo>
                <a:lnTo>
                  <a:pt x="45663" y="182652"/>
                </a:lnTo>
                <a:cubicBezTo>
                  <a:pt x="39349" y="182652"/>
                  <a:pt x="34247" y="177550"/>
                  <a:pt x="34247" y="171236"/>
                </a:cubicBezTo>
                <a:cubicBezTo>
                  <a:pt x="34247" y="164922"/>
                  <a:pt x="39349" y="159820"/>
                  <a:pt x="45663" y="159820"/>
                </a:cubicBezTo>
                <a:lnTo>
                  <a:pt x="102742" y="159820"/>
                </a:lnTo>
                <a:lnTo>
                  <a:pt x="102742" y="54688"/>
                </a:lnTo>
                <a:cubicBezTo>
                  <a:pt x="94358" y="51014"/>
                  <a:pt x="88044" y="43415"/>
                  <a:pt x="86189" y="34247"/>
                </a:cubicBezTo>
                <a:lnTo>
                  <a:pt x="45663" y="34247"/>
                </a:lnTo>
                <a:cubicBezTo>
                  <a:pt x="39349" y="34247"/>
                  <a:pt x="34247" y="29146"/>
                  <a:pt x="34247" y="22831"/>
                </a:cubicBezTo>
                <a:cubicBezTo>
                  <a:pt x="34247" y="16517"/>
                  <a:pt x="39349" y="11416"/>
                  <a:pt x="45663" y="11416"/>
                </a:cubicBezTo>
                <a:lnTo>
                  <a:pt x="91326" y="11416"/>
                </a:lnTo>
                <a:cubicBezTo>
                  <a:pt x="96534" y="4495"/>
                  <a:pt x="104811" y="0"/>
                  <a:pt x="114157" y="0"/>
                </a:cubicBezTo>
                <a:cubicBezTo>
                  <a:pt x="123504" y="0"/>
                  <a:pt x="131780" y="4495"/>
                  <a:pt x="136989" y="11416"/>
                </a:cubicBezTo>
                <a:close/>
                <a:moveTo>
                  <a:pt x="156824" y="114157"/>
                </a:moveTo>
                <a:lnTo>
                  <a:pt x="208480" y="114157"/>
                </a:lnTo>
                <a:lnTo>
                  <a:pt x="182652" y="69850"/>
                </a:lnTo>
                <a:lnTo>
                  <a:pt x="156824" y="114157"/>
                </a:lnTo>
                <a:close/>
                <a:moveTo>
                  <a:pt x="182652" y="148404"/>
                </a:moveTo>
                <a:cubicBezTo>
                  <a:pt x="160213" y="148404"/>
                  <a:pt x="141555" y="136275"/>
                  <a:pt x="137702" y="120258"/>
                </a:cubicBezTo>
                <a:cubicBezTo>
                  <a:pt x="136775" y="116333"/>
                  <a:pt x="138059" y="112302"/>
                  <a:pt x="140092" y="108806"/>
                </a:cubicBezTo>
                <a:lnTo>
                  <a:pt x="174054" y="50586"/>
                </a:lnTo>
                <a:cubicBezTo>
                  <a:pt x="175838" y="47518"/>
                  <a:pt x="179120" y="45663"/>
                  <a:pt x="182652" y="45663"/>
                </a:cubicBezTo>
                <a:cubicBezTo>
                  <a:pt x="186183" y="45663"/>
                  <a:pt x="189465" y="47554"/>
                  <a:pt x="191249" y="50586"/>
                </a:cubicBezTo>
                <a:lnTo>
                  <a:pt x="225211" y="108806"/>
                </a:lnTo>
                <a:cubicBezTo>
                  <a:pt x="227244" y="112302"/>
                  <a:pt x="228529" y="116333"/>
                  <a:pt x="227601" y="120258"/>
                </a:cubicBezTo>
                <a:cubicBezTo>
                  <a:pt x="223748" y="136240"/>
                  <a:pt x="205091" y="148404"/>
                  <a:pt x="182652" y="148404"/>
                </a:cubicBezTo>
                <a:close/>
                <a:moveTo>
                  <a:pt x="45235" y="69850"/>
                </a:moveTo>
                <a:lnTo>
                  <a:pt x="19407" y="114157"/>
                </a:lnTo>
                <a:lnTo>
                  <a:pt x="71099" y="114157"/>
                </a:lnTo>
                <a:lnTo>
                  <a:pt x="45235" y="69850"/>
                </a:lnTo>
                <a:close/>
                <a:moveTo>
                  <a:pt x="321" y="120258"/>
                </a:moveTo>
                <a:cubicBezTo>
                  <a:pt x="-606" y="116333"/>
                  <a:pt x="678" y="112302"/>
                  <a:pt x="2711" y="108806"/>
                </a:cubicBezTo>
                <a:lnTo>
                  <a:pt x="36673" y="50586"/>
                </a:lnTo>
                <a:cubicBezTo>
                  <a:pt x="38457" y="47518"/>
                  <a:pt x="41739" y="45663"/>
                  <a:pt x="45271" y="45663"/>
                </a:cubicBezTo>
                <a:cubicBezTo>
                  <a:pt x="48802" y="45663"/>
                  <a:pt x="52084" y="47554"/>
                  <a:pt x="53868" y="50586"/>
                </a:cubicBezTo>
                <a:lnTo>
                  <a:pt x="87830" y="108806"/>
                </a:lnTo>
                <a:cubicBezTo>
                  <a:pt x="89863" y="112302"/>
                  <a:pt x="91147" y="116333"/>
                  <a:pt x="90220" y="120258"/>
                </a:cubicBezTo>
                <a:cubicBezTo>
                  <a:pt x="86367" y="136240"/>
                  <a:pt x="67710" y="148404"/>
                  <a:pt x="45271" y="148404"/>
                </a:cubicBezTo>
                <a:cubicBezTo>
                  <a:pt x="22831" y="148404"/>
                  <a:pt x="4174" y="136275"/>
                  <a:pt x="321" y="120258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27" name="Text 25"/>
          <p:cNvSpPr/>
          <p:nvPr/>
        </p:nvSpPr>
        <p:spPr>
          <a:xfrm>
            <a:off x="4992099" y="2553476"/>
            <a:ext cx="1242031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38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Moderate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992099" y="2809188"/>
            <a:ext cx="1214634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Likely but not certain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444144" y="3137961"/>
            <a:ext cx="3305996" cy="1022849"/>
          </a:xfrm>
          <a:custGeom>
            <a:avLst/>
            <a:gdLst/>
            <a:ahLst/>
            <a:cxnLst/>
            <a:rect l="l" t="t" r="r" b="b"/>
            <a:pathLst>
              <a:path w="3305996" h="1022849">
                <a:moveTo>
                  <a:pt x="73062" y="0"/>
                </a:moveTo>
                <a:lnTo>
                  <a:pt x="3232933" y="0"/>
                </a:lnTo>
                <a:cubicBezTo>
                  <a:pt x="3273284" y="0"/>
                  <a:pt x="3305996" y="32711"/>
                  <a:pt x="3305996" y="73062"/>
                </a:cubicBezTo>
                <a:lnTo>
                  <a:pt x="3305996" y="949787"/>
                </a:lnTo>
                <a:cubicBezTo>
                  <a:pt x="3305996" y="990138"/>
                  <a:pt x="3273284" y="1022849"/>
                  <a:pt x="3232933" y="1022849"/>
                </a:cubicBezTo>
                <a:lnTo>
                  <a:pt x="73062" y="1022849"/>
                </a:lnTo>
                <a:cubicBezTo>
                  <a:pt x="32711" y="1022849"/>
                  <a:pt x="0" y="990138"/>
                  <a:pt x="0" y="949787"/>
                </a:cubicBezTo>
                <a:lnTo>
                  <a:pt x="0" y="73062"/>
                </a:lnTo>
                <a:cubicBezTo>
                  <a:pt x="0" y="32738"/>
                  <a:pt x="32738" y="0"/>
                  <a:pt x="73062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0" name="Text 28"/>
          <p:cNvSpPr/>
          <p:nvPr/>
        </p:nvSpPr>
        <p:spPr>
          <a:xfrm>
            <a:off x="4590265" y="3284083"/>
            <a:ext cx="3095946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4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would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590265" y="3576325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hypothetical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590265" y="3832038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results </a:t>
            </a:r>
            <a:r>
              <a:rPr lang="en-US" sz="1007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would</a:t>
            </a: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suggest that honey has..."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444144" y="4270402"/>
            <a:ext cx="3305996" cy="1022849"/>
          </a:xfrm>
          <a:custGeom>
            <a:avLst/>
            <a:gdLst/>
            <a:ahLst/>
            <a:cxnLst/>
            <a:rect l="l" t="t" r="r" b="b"/>
            <a:pathLst>
              <a:path w="3305996" h="1022849">
                <a:moveTo>
                  <a:pt x="73062" y="0"/>
                </a:moveTo>
                <a:lnTo>
                  <a:pt x="3232933" y="0"/>
                </a:lnTo>
                <a:cubicBezTo>
                  <a:pt x="3273284" y="0"/>
                  <a:pt x="3305996" y="32711"/>
                  <a:pt x="3305996" y="73062"/>
                </a:cubicBezTo>
                <a:lnTo>
                  <a:pt x="3305996" y="949787"/>
                </a:lnTo>
                <a:cubicBezTo>
                  <a:pt x="3305996" y="990138"/>
                  <a:pt x="3273284" y="1022849"/>
                  <a:pt x="3232933" y="1022849"/>
                </a:cubicBezTo>
                <a:lnTo>
                  <a:pt x="73062" y="1022849"/>
                </a:lnTo>
                <a:cubicBezTo>
                  <a:pt x="32711" y="1022849"/>
                  <a:pt x="0" y="990138"/>
                  <a:pt x="0" y="949787"/>
                </a:cubicBezTo>
                <a:lnTo>
                  <a:pt x="0" y="73062"/>
                </a:lnTo>
                <a:cubicBezTo>
                  <a:pt x="0" y="32738"/>
                  <a:pt x="32738" y="0"/>
                  <a:pt x="73062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4" name="Text 32"/>
          <p:cNvSpPr/>
          <p:nvPr/>
        </p:nvSpPr>
        <p:spPr>
          <a:xfrm>
            <a:off x="4590265" y="4416523"/>
            <a:ext cx="3095946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4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can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590265" y="4708766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ability/possibility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4590265" y="4964478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"Policy actors </a:t>
            </a:r>
            <a:r>
              <a:rPr lang="en-US" sz="1007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can</a:t>
            </a: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make use of evidence..."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447797" y="5406495"/>
            <a:ext cx="3295036" cy="884034"/>
          </a:xfrm>
          <a:custGeom>
            <a:avLst/>
            <a:gdLst/>
            <a:ahLst/>
            <a:cxnLst/>
            <a:rect l="l" t="t" r="r" b="b"/>
            <a:pathLst>
              <a:path w="3295036" h="884034">
                <a:moveTo>
                  <a:pt x="73057" y="0"/>
                </a:moveTo>
                <a:lnTo>
                  <a:pt x="3221980" y="0"/>
                </a:lnTo>
                <a:cubicBezTo>
                  <a:pt x="3262328" y="0"/>
                  <a:pt x="3295036" y="32709"/>
                  <a:pt x="3295036" y="73057"/>
                </a:cubicBezTo>
                <a:lnTo>
                  <a:pt x="3295036" y="810978"/>
                </a:lnTo>
                <a:cubicBezTo>
                  <a:pt x="3295036" y="851326"/>
                  <a:pt x="3262328" y="884034"/>
                  <a:pt x="3221980" y="884034"/>
                </a:cubicBezTo>
                <a:lnTo>
                  <a:pt x="73057" y="884034"/>
                </a:lnTo>
                <a:cubicBezTo>
                  <a:pt x="32736" y="884034"/>
                  <a:pt x="0" y="851299"/>
                  <a:pt x="0" y="810978"/>
                </a:cubicBezTo>
                <a:lnTo>
                  <a:pt x="0" y="73057"/>
                </a:lnTo>
                <a:cubicBezTo>
                  <a:pt x="0" y="32736"/>
                  <a:pt x="32736" y="0"/>
                  <a:pt x="73057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016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631819" y="5578181"/>
            <a:ext cx="95892" cy="127856"/>
          </a:xfrm>
          <a:custGeom>
            <a:avLst/>
            <a:gdLst/>
            <a:ahLst/>
            <a:cxnLst/>
            <a:rect l="l" t="t" r="r" b="b"/>
            <a:pathLst>
              <a:path w="95892" h="127856">
                <a:moveTo>
                  <a:pt x="73143" y="95892"/>
                </a:moveTo>
                <a:cubicBezTo>
                  <a:pt x="74966" y="90323"/>
                  <a:pt x="78612" y="85279"/>
                  <a:pt x="82732" y="80934"/>
                </a:cubicBezTo>
                <a:cubicBezTo>
                  <a:pt x="90898" y="72344"/>
                  <a:pt x="95892" y="60732"/>
                  <a:pt x="95892" y="47946"/>
                </a:cubicBezTo>
                <a:cubicBezTo>
                  <a:pt x="95892" y="21476"/>
                  <a:pt x="74416" y="0"/>
                  <a:pt x="47946" y="0"/>
                </a:cubicBezTo>
                <a:cubicBezTo>
                  <a:pt x="21476" y="0"/>
                  <a:pt x="0" y="21476"/>
                  <a:pt x="0" y="47946"/>
                </a:cubicBezTo>
                <a:cubicBezTo>
                  <a:pt x="0" y="60732"/>
                  <a:pt x="4994" y="72344"/>
                  <a:pt x="13160" y="80934"/>
                </a:cubicBezTo>
                <a:cubicBezTo>
                  <a:pt x="17281" y="85279"/>
                  <a:pt x="20951" y="90323"/>
                  <a:pt x="22749" y="95892"/>
                </a:cubicBezTo>
                <a:lnTo>
                  <a:pt x="73118" y="95892"/>
                </a:lnTo>
                <a:close/>
                <a:moveTo>
                  <a:pt x="71919" y="107879"/>
                </a:moveTo>
                <a:lnTo>
                  <a:pt x="23973" y="107879"/>
                </a:lnTo>
                <a:lnTo>
                  <a:pt x="23973" y="111874"/>
                </a:lnTo>
                <a:cubicBezTo>
                  <a:pt x="23973" y="122912"/>
                  <a:pt x="32913" y="131852"/>
                  <a:pt x="43951" y="131852"/>
                </a:cubicBezTo>
                <a:lnTo>
                  <a:pt x="51942" y="131852"/>
                </a:lnTo>
                <a:cubicBezTo>
                  <a:pt x="62979" y="131852"/>
                  <a:pt x="71919" y="122912"/>
                  <a:pt x="71919" y="111874"/>
                </a:cubicBezTo>
                <a:lnTo>
                  <a:pt x="71919" y="107879"/>
                </a:lnTo>
                <a:close/>
                <a:moveTo>
                  <a:pt x="45948" y="27969"/>
                </a:moveTo>
                <a:cubicBezTo>
                  <a:pt x="36009" y="27969"/>
                  <a:pt x="27969" y="36009"/>
                  <a:pt x="27969" y="45948"/>
                </a:cubicBezTo>
                <a:cubicBezTo>
                  <a:pt x="27969" y="49270"/>
                  <a:pt x="25297" y="51942"/>
                  <a:pt x="21975" y="51942"/>
                </a:cubicBezTo>
                <a:cubicBezTo>
                  <a:pt x="18654" y="51942"/>
                  <a:pt x="15982" y="49270"/>
                  <a:pt x="15982" y="45948"/>
                </a:cubicBezTo>
                <a:cubicBezTo>
                  <a:pt x="15982" y="29392"/>
                  <a:pt x="29392" y="15982"/>
                  <a:pt x="45948" y="15982"/>
                </a:cubicBezTo>
                <a:cubicBezTo>
                  <a:pt x="49270" y="15982"/>
                  <a:pt x="51942" y="18654"/>
                  <a:pt x="51942" y="21975"/>
                </a:cubicBezTo>
                <a:cubicBezTo>
                  <a:pt x="51942" y="25297"/>
                  <a:pt x="49270" y="27969"/>
                  <a:pt x="45948" y="2796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9" name="Text 37"/>
          <p:cNvSpPr/>
          <p:nvPr/>
        </p:nvSpPr>
        <p:spPr>
          <a:xfrm>
            <a:off x="4814496" y="5556268"/>
            <a:ext cx="284249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Usage Tip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4597571" y="5775450"/>
            <a:ext cx="3059416" cy="3653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Use "can" for general possibility, "could" for specific hypothetical situations.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8135877" y="2363513"/>
            <a:ext cx="3685911" cy="4252131"/>
          </a:xfrm>
          <a:custGeom>
            <a:avLst/>
            <a:gdLst/>
            <a:ahLst/>
            <a:cxnLst/>
            <a:rect l="l" t="t" r="r" b="b"/>
            <a:pathLst>
              <a:path w="3685911" h="4252131">
                <a:moveTo>
                  <a:pt x="109582" y="0"/>
                </a:moveTo>
                <a:lnTo>
                  <a:pt x="3576329" y="0"/>
                </a:lnTo>
                <a:cubicBezTo>
                  <a:pt x="3636849" y="0"/>
                  <a:pt x="3685911" y="49062"/>
                  <a:pt x="3685911" y="109582"/>
                </a:cubicBezTo>
                <a:lnTo>
                  <a:pt x="3685911" y="4142549"/>
                </a:lnTo>
                <a:cubicBezTo>
                  <a:pt x="3685911" y="4203070"/>
                  <a:pt x="3636849" y="4252131"/>
                  <a:pt x="3576329" y="4252131"/>
                </a:cubicBezTo>
                <a:lnTo>
                  <a:pt x="109582" y="4252131"/>
                </a:lnTo>
                <a:cubicBezTo>
                  <a:pt x="49062" y="4252131"/>
                  <a:pt x="0" y="4203070"/>
                  <a:pt x="0" y="4142549"/>
                </a:cubicBezTo>
                <a:lnTo>
                  <a:pt x="0" y="109582"/>
                </a:lnTo>
                <a:cubicBezTo>
                  <a:pt x="0" y="49102"/>
                  <a:pt x="49102" y="0"/>
                  <a:pt x="109582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2032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325835" y="2553476"/>
            <a:ext cx="438364" cy="438364"/>
          </a:xfrm>
          <a:custGeom>
            <a:avLst/>
            <a:gdLst/>
            <a:ahLst/>
            <a:cxnLst/>
            <a:rect l="l" t="t" r="r" b="b"/>
            <a:pathLst>
              <a:path w="438364" h="438364">
                <a:moveTo>
                  <a:pt x="109591" y="0"/>
                </a:moveTo>
                <a:lnTo>
                  <a:pt x="328773" y="0"/>
                </a:lnTo>
                <a:cubicBezTo>
                  <a:pt x="389258" y="0"/>
                  <a:pt x="438364" y="49106"/>
                  <a:pt x="438364" y="109591"/>
                </a:cubicBezTo>
                <a:lnTo>
                  <a:pt x="438364" y="328773"/>
                </a:lnTo>
                <a:cubicBezTo>
                  <a:pt x="438364" y="389258"/>
                  <a:pt x="389258" y="438364"/>
                  <a:pt x="328773" y="438364"/>
                </a:cubicBezTo>
                <a:lnTo>
                  <a:pt x="109591" y="438364"/>
                </a:lnTo>
                <a:cubicBezTo>
                  <a:pt x="49106" y="438364"/>
                  <a:pt x="0" y="389258"/>
                  <a:pt x="0" y="328773"/>
                </a:cubicBezTo>
                <a:lnTo>
                  <a:pt x="0" y="109591"/>
                </a:lnTo>
                <a:cubicBezTo>
                  <a:pt x="0" y="49106"/>
                  <a:pt x="49106" y="0"/>
                  <a:pt x="109591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3" name="Shape 41"/>
          <p:cNvSpPr/>
          <p:nvPr/>
        </p:nvSpPr>
        <p:spPr>
          <a:xfrm>
            <a:off x="8476523" y="2681332"/>
            <a:ext cx="136989" cy="182652"/>
          </a:xfrm>
          <a:custGeom>
            <a:avLst/>
            <a:gdLst/>
            <a:ahLst/>
            <a:cxnLst/>
            <a:rect l="l" t="t" r="r" b="b"/>
            <a:pathLst>
              <a:path w="136989" h="182652">
                <a:moveTo>
                  <a:pt x="89150" y="23830"/>
                </a:moveTo>
                <a:cubicBezTo>
                  <a:pt x="92860" y="18729"/>
                  <a:pt x="91718" y="11594"/>
                  <a:pt x="86617" y="7884"/>
                </a:cubicBezTo>
                <a:cubicBezTo>
                  <a:pt x="81515" y="4174"/>
                  <a:pt x="74381" y="5315"/>
                  <a:pt x="70671" y="10417"/>
                </a:cubicBezTo>
                <a:lnTo>
                  <a:pt x="32856" y="62394"/>
                </a:lnTo>
                <a:lnTo>
                  <a:pt x="19478" y="49016"/>
                </a:lnTo>
                <a:cubicBezTo>
                  <a:pt x="15019" y="44557"/>
                  <a:pt x="7777" y="44557"/>
                  <a:pt x="3318" y="49016"/>
                </a:cubicBezTo>
                <a:cubicBezTo>
                  <a:pt x="-1142" y="53476"/>
                  <a:pt x="-1142" y="60717"/>
                  <a:pt x="3318" y="65177"/>
                </a:cubicBezTo>
                <a:lnTo>
                  <a:pt x="26149" y="88008"/>
                </a:lnTo>
                <a:cubicBezTo>
                  <a:pt x="28504" y="90363"/>
                  <a:pt x="31786" y="91576"/>
                  <a:pt x="35103" y="91326"/>
                </a:cubicBezTo>
                <a:cubicBezTo>
                  <a:pt x="38421" y="91076"/>
                  <a:pt x="41489" y="89364"/>
                  <a:pt x="43451" y="86653"/>
                </a:cubicBezTo>
                <a:lnTo>
                  <a:pt x="89114" y="23866"/>
                </a:lnTo>
                <a:close/>
                <a:moveTo>
                  <a:pt x="134813" y="72347"/>
                </a:moveTo>
                <a:cubicBezTo>
                  <a:pt x="138523" y="67246"/>
                  <a:pt x="137381" y="60111"/>
                  <a:pt x="132280" y="56401"/>
                </a:cubicBezTo>
                <a:cubicBezTo>
                  <a:pt x="127178" y="52691"/>
                  <a:pt x="120044" y="53832"/>
                  <a:pt x="116333" y="58934"/>
                </a:cubicBezTo>
                <a:lnTo>
                  <a:pt x="55687" y="142304"/>
                </a:lnTo>
                <a:lnTo>
                  <a:pt x="30894" y="117511"/>
                </a:lnTo>
                <a:cubicBezTo>
                  <a:pt x="26435" y="113051"/>
                  <a:pt x="19193" y="113051"/>
                  <a:pt x="14733" y="117511"/>
                </a:cubicBezTo>
                <a:cubicBezTo>
                  <a:pt x="10274" y="121970"/>
                  <a:pt x="10274" y="129212"/>
                  <a:pt x="14733" y="133671"/>
                </a:cubicBezTo>
                <a:lnTo>
                  <a:pt x="48981" y="167918"/>
                </a:lnTo>
                <a:cubicBezTo>
                  <a:pt x="51335" y="170273"/>
                  <a:pt x="54617" y="171486"/>
                  <a:pt x="57935" y="171236"/>
                </a:cubicBezTo>
                <a:cubicBezTo>
                  <a:pt x="61253" y="170986"/>
                  <a:pt x="64321" y="169274"/>
                  <a:pt x="66283" y="166563"/>
                </a:cubicBezTo>
                <a:lnTo>
                  <a:pt x="134777" y="72383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44" name="Text 42"/>
          <p:cNvSpPr/>
          <p:nvPr/>
        </p:nvSpPr>
        <p:spPr>
          <a:xfrm>
            <a:off x="8873790" y="2553476"/>
            <a:ext cx="1251164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38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High Certainty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873790" y="2809188"/>
            <a:ext cx="1223766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Strong expectation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325835" y="3137961"/>
            <a:ext cx="3305996" cy="1022849"/>
          </a:xfrm>
          <a:custGeom>
            <a:avLst/>
            <a:gdLst/>
            <a:ahLst/>
            <a:cxnLst/>
            <a:rect l="l" t="t" r="r" b="b"/>
            <a:pathLst>
              <a:path w="3305996" h="1022849">
                <a:moveTo>
                  <a:pt x="73062" y="0"/>
                </a:moveTo>
                <a:lnTo>
                  <a:pt x="3232933" y="0"/>
                </a:lnTo>
                <a:cubicBezTo>
                  <a:pt x="3273284" y="0"/>
                  <a:pt x="3305996" y="32711"/>
                  <a:pt x="3305996" y="73062"/>
                </a:cubicBezTo>
                <a:lnTo>
                  <a:pt x="3305996" y="949787"/>
                </a:lnTo>
                <a:cubicBezTo>
                  <a:pt x="3305996" y="990138"/>
                  <a:pt x="3273284" y="1022849"/>
                  <a:pt x="3232933" y="1022849"/>
                </a:cubicBezTo>
                <a:lnTo>
                  <a:pt x="73062" y="1022849"/>
                </a:lnTo>
                <a:cubicBezTo>
                  <a:pt x="32711" y="1022849"/>
                  <a:pt x="0" y="990138"/>
                  <a:pt x="0" y="949787"/>
                </a:cubicBezTo>
                <a:lnTo>
                  <a:pt x="0" y="73062"/>
                </a:lnTo>
                <a:cubicBezTo>
                  <a:pt x="0" y="32738"/>
                  <a:pt x="32738" y="0"/>
                  <a:pt x="73062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7" name="Text 45"/>
          <p:cNvSpPr/>
          <p:nvPr/>
        </p:nvSpPr>
        <p:spPr>
          <a:xfrm>
            <a:off x="8471956" y="3284083"/>
            <a:ext cx="3095946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4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will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471956" y="3576325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future certainty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471956" y="3832038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number of patients </a:t>
            </a:r>
            <a:r>
              <a:rPr lang="en-US" sz="1007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will</a:t>
            </a: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probably increase..."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325835" y="4270402"/>
            <a:ext cx="3305996" cy="1022849"/>
          </a:xfrm>
          <a:custGeom>
            <a:avLst/>
            <a:gdLst/>
            <a:ahLst/>
            <a:cxnLst/>
            <a:rect l="l" t="t" r="r" b="b"/>
            <a:pathLst>
              <a:path w="3305996" h="1022849">
                <a:moveTo>
                  <a:pt x="73062" y="0"/>
                </a:moveTo>
                <a:lnTo>
                  <a:pt x="3232933" y="0"/>
                </a:lnTo>
                <a:cubicBezTo>
                  <a:pt x="3273284" y="0"/>
                  <a:pt x="3305996" y="32711"/>
                  <a:pt x="3305996" y="73062"/>
                </a:cubicBezTo>
                <a:lnTo>
                  <a:pt x="3305996" y="949787"/>
                </a:lnTo>
                <a:cubicBezTo>
                  <a:pt x="3305996" y="990138"/>
                  <a:pt x="3273284" y="1022849"/>
                  <a:pt x="3232933" y="1022849"/>
                </a:cubicBezTo>
                <a:lnTo>
                  <a:pt x="73062" y="1022849"/>
                </a:lnTo>
                <a:cubicBezTo>
                  <a:pt x="32711" y="1022849"/>
                  <a:pt x="0" y="990138"/>
                  <a:pt x="0" y="949787"/>
                </a:cubicBezTo>
                <a:lnTo>
                  <a:pt x="0" y="73062"/>
                </a:lnTo>
                <a:cubicBezTo>
                  <a:pt x="0" y="32738"/>
                  <a:pt x="32738" y="0"/>
                  <a:pt x="73062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1" name="Text 49"/>
          <p:cNvSpPr/>
          <p:nvPr/>
        </p:nvSpPr>
        <p:spPr>
          <a:xfrm>
            <a:off x="8471956" y="4416523"/>
            <a:ext cx="3095946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4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must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8471956" y="4708766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strong necessity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8471956" y="4964478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"Further research </a:t>
            </a:r>
            <a:r>
              <a:rPr lang="en-US" sz="1007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must</a:t>
            </a: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be conducted..."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325835" y="5402842"/>
            <a:ext cx="3305996" cy="1022849"/>
          </a:xfrm>
          <a:custGeom>
            <a:avLst/>
            <a:gdLst/>
            <a:ahLst/>
            <a:cxnLst/>
            <a:rect l="l" t="t" r="r" b="b"/>
            <a:pathLst>
              <a:path w="3305996" h="1022849">
                <a:moveTo>
                  <a:pt x="73062" y="0"/>
                </a:moveTo>
                <a:lnTo>
                  <a:pt x="3232933" y="0"/>
                </a:lnTo>
                <a:cubicBezTo>
                  <a:pt x="3273284" y="0"/>
                  <a:pt x="3305996" y="32711"/>
                  <a:pt x="3305996" y="73062"/>
                </a:cubicBezTo>
                <a:lnTo>
                  <a:pt x="3305996" y="949787"/>
                </a:lnTo>
                <a:cubicBezTo>
                  <a:pt x="3305996" y="990138"/>
                  <a:pt x="3273284" y="1022849"/>
                  <a:pt x="3232933" y="1022849"/>
                </a:cubicBezTo>
                <a:lnTo>
                  <a:pt x="73062" y="1022849"/>
                </a:lnTo>
                <a:cubicBezTo>
                  <a:pt x="32711" y="1022849"/>
                  <a:pt x="0" y="990138"/>
                  <a:pt x="0" y="949787"/>
                </a:cubicBezTo>
                <a:lnTo>
                  <a:pt x="0" y="73062"/>
                </a:lnTo>
                <a:cubicBezTo>
                  <a:pt x="0" y="32738"/>
                  <a:pt x="32738" y="0"/>
                  <a:pt x="73062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5" name="Text 53"/>
          <p:cNvSpPr/>
          <p:nvPr/>
        </p:nvSpPr>
        <p:spPr>
          <a:xfrm>
            <a:off x="8471956" y="5548964"/>
            <a:ext cx="3095946" cy="255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4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should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8471956" y="5841206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recommendation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8471956" y="6096919"/>
            <a:ext cx="3077681" cy="182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"Policymakers </a:t>
            </a:r>
            <a:r>
              <a:rPr lang="en-US" sz="1007" b="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should</a:t>
            </a:r>
            <a:r>
              <a:rPr lang="en-US" sz="1007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consider..."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0407" y="330407"/>
            <a:ext cx="11589008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b="1" kern="0" spc="9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Hedging Devices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0407" y="561691"/>
            <a:ext cx="11679870" cy="330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41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Tentative Verbs: Suggest, Appear, Seem, Indicate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0407" y="958179"/>
            <a:ext cx="11605528" cy="2312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1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Creating objectivity and academic distance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30407" y="1354667"/>
            <a:ext cx="5666472" cy="3089301"/>
          </a:xfrm>
          <a:custGeom>
            <a:avLst/>
            <a:gdLst/>
            <a:ahLst/>
            <a:cxnLst/>
            <a:rect l="l" t="t" r="r" b="b"/>
            <a:pathLst>
              <a:path w="5666472" h="3089301">
                <a:moveTo>
                  <a:pt x="99136" y="0"/>
                </a:moveTo>
                <a:lnTo>
                  <a:pt x="5567336" y="0"/>
                </a:lnTo>
                <a:cubicBezTo>
                  <a:pt x="5622087" y="0"/>
                  <a:pt x="5666472" y="44385"/>
                  <a:pt x="5666472" y="99136"/>
                </a:cubicBezTo>
                <a:lnTo>
                  <a:pt x="5666472" y="2990165"/>
                </a:lnTo>
                <a:cubicBezTo>
                  <a:pt x="5666472" y="3044916"/>
                  <a:pt x="5622087" y="3089301"/>
                  <a:pt x="5567336" y="3089301"/>
                </a:cubicBezTo>
                <a:lnTo>
                  <a:pt x="99136" y="3089301"/>
                </a:lnTo>
                <a:cubicBezTo>
                  <a:pt x="44385" y="3089301"/>
                  <a:pt x="0" y="3044916"/>
                  <a:pt x="0" y="2990165"/>
                </a:cubicBezTo>
                <a:lnTo>
                  <a:pt x="0" y="99136"/>
                </a:lnTo>
                <a:cubicBezTo>
                  <a:pt x="0" y="44421"/>
                  <a:pt x="44421" y="0"/>
                  <a:pt x="9913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49561" dist="33041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28650" y="1552911"/>
            <a:ext cx="330407" cy="330407"/>
          </a:xfrm>
          <a:custGeom>
            <a:avLst/>
            <a:gdLst/>
            <a:ahLst/>
            <a:cxnLst/>
            <a:rect l="l" t="t" r="r" b="b"/>
            <a:pathLst>
              <a:path w="330407" h="330407">
                <a:moveTo>
                  <a:pt x="66081" y="0"/>
                </a:moveTo>
                <a:lnTo>
                  <a:pt x="264325" y="0"/>
                </a:lnTo>
                <a:cubicBezTo>
                  <a:pt x="300796" y="0"/>
                  <a:pt x="330407" y="29610"/>
                  <a:pt x="330407" y="66081"/>
                </a:cubicBezTo>
                <a:lnTo>
                  <a:pt x="330407" y="264325"/>
                </a:lnTo>
                <a:cubicBezTo>
                  <a:pt x="330407" y="300796"/>
                  <a:pt x="300796" y="330407"/>
                  <a:pt x="264325" y="330407"/>
                </a:cubicBezTo>
                <a:lnTo>
                  <a:pt x="66081" y="330407"/>
                </a:lnTo>
                <a:cubicBezTo>
                  <a:pt x="29610" y="330407"/>
                  <a:pt x="0" y="300796"/>
                  <a:pt x="0" y="264325"/>
                </a:cubicBezTo>
                <a:lnTo>
                  <a:pt x="0" y="66081"/>
                </a:lnTo>
                <a:cubicBezTo>
                  <a:pt x="0" y="29610"/>
                  <a:pt x="29610" y="0"/>
                  <a:pt x="66081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7" name="Shape 5"/>
          <p:cNvSpPr/>
          <p:nvPr/>
        </p:nvSpPr>
        <p:spPr>
          <a:xfrm>
            <a:off x="619512" y="1652033"/>
            <a:ext cx="148683" cy="132163"/>
          </a:xfrm>
          <a:custGeom>
            <a:avLst/>
            <a:gdLst/>
            <a:ahLst/>
            <a:cxnLst/>
            <a:rect l="l" t="t" r="r" b="b"/>
            <a:pathLst>
              <a:path w="148683" h="132163">
                <a:moveTo>
                  <a:pt x="74341" y="8260"/>
                </a:moveTo>
                <a:cubicBezTo>
                  <a:pt x="53485" y="8260"/>
                  <a:pt x="36784" y="17759"/>
                  <a:pt x="24626" y="29065"/>
                </a:cubicBezTo>
                <a:cubicBezTo>
                  <a:pt x="12545" y="40294"/>
                  <a:pt x="4466" y="53691"/>
                  <a:pt x="620" y="62906"/>
                </a:cubicBezTo>
                <a:cubicBezTo>
                  <a:pt x="-232" y="64946"/>
                  <a:pt x="-232" y="67217"/>
                  <a:pt x="620" y="69256"/>
                </a:cubicBezTo>
                <a:cubicBezTo>
                  <a:pt x="4466" y="78472"/>
                  <a:pt x="12545" y="91894"/>
                  <a:pt x="24626" y="103097"/>
                </a:cubicBezTo>
                <a:cubicBezTo>
                  <a:pt x="36784" y="114377"/>
                  <a:pt x="53485" y="123902"/>
                  <a:pt x="74341" y="123902"/>
                </a:cubicBezTo>
                <a:cubicBezTo>
                  <a:pt x="95198" y="123902"/>
                  <a:pt x="111899" y="114403"/>
                  <a:pt x="124057" y="103097"/>
                </a:cubicBezTo>
                <a:cubicBezTo>
                  <a:pt x="136138" y="91868"/>
                  <a:pt x="144217" y="78472"/>
                  <a:pt x="148063" y="69256"/>
                </a:cubicBezTo>
                <a:cubicBezTo>
                  <a:pt x="148915" y="67217"/>
                  <a:pt x="148915" y="64946"/>
                  <a:pt x="148063" y="62906"/>
                </a:cubicBezTo>
                <a:cubicBezTo>
                  <a:pt x="144217" y="53691"/>
                  <a:pt x="136138" y="40268"/>
                  <a:pt x="124057" y="29065"/>
                </a:cubicBezTo>
                <a:cubicBezTo>
                  <a:pt x="111899" y="17785"/>
                  <a:pt x="95198" y="8260"/>
                  <a:pt x="74341" y="8260"/>
                </a:cubicBezTo>
                <a:close/>
                <a:moveTo>
                  <a:pt x="37171" y="66081"/>
                </a:moveTo>
                <a:cubicBezTo>
                  <a:pt x="37171" y="45566"/>
                  <a:pt x="53826" y="28911"/>
                  <a:pt x="74341" y="28911"/>
                </a:cubicBezTo>
                <a:cubicBezTo>
                  <a:pt x="94857" y="28911"/>
                  <a:pt x="111512" y="45566"/>
                  <a:pt x="111512" y="66081"/>
                </a:cubicBezTo>
                <a:cubicBezTo>
                  <a:pt x="111512" y="86596"/>
                  <a:pt x="94857" y="103252"/>
                  <a:pt x="74341" y="103252"/>
                </a:cubicBezTo>
                <a:cubicBezTo>
                  <a:pt x="53826" y="103252"/>
                  <a:pt x="37171" y="86596"/>
                  <a:pt x="37171" y="66081"/>
                </a:cubicBezTo>
                <a:close/>
                <a:moveTo>
                  <a:pt x="74341" y="49561"/>
                </a:moveTo>
                <a:cubicBezTo>
                  <a:pt x="74341" y="58673"/>
                  <a:pt x="66933" y="66081"/>
                  <a:pt x="57821" y="66081"/>
                </a:cubicBezTo>
                <a:cubicBezTo>
                  <a:pt x="54853" y="66081"/>
                  <a:pt x="52065" y="65307"/>
                  <a:pt x="49638" y="63913"/>
                </a:cubicBezTo>
                <a:cubicBezTo>
                  <a:pt x="49380" y="66727"/>
                  <a:pt x="49613" y="69618"/>
                  <a:pt x="50387" y="72483"/>
                </a:cubicBezTo>
                <a:cubicBezTo>
                  <a:pt x="53923" y="85699"/>
                  <a:pt x="67527" y="93546"/>
                  <a:pt x="80743" y="90010"/>
                </a:cubicBezTo>
                <a:cubicBezTo>
                  <a:pt x="93959" y="86474"/>
                  <a:pt x="101807" y="72870"/>
                  <a:pt x="98270" y="59654"/>
                </a:cubicBezTo>
                <a:cubicBezTo>
                  <a:pt x="95121" y="47857"/>
                  <a:pt x="83944" y="40346"/>
                  <a:pt x="72173" y="41378"/>
                </a:cubicBezTo>
                <a:cubicBezTo>
                  <a:pt x="73541" y="43779"/>
                  <a:pt x="74341" y="46567"/>
                  <a:pt x="74341" y="49561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8" name="Text 6"/>
          <p:cNvSpPr/>
          <p:nvPr/>
        </p:nvSpPr>
        <p:spPr>
          <a:xfrm>
            <a:off x="958179" y="1602472"/>
            <a:ext cx="1106862" cy="2312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1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appear / seem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28650" y="2015480"/>
            <a:ext cx="5336065" cy="214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These verbs express observation and uncertainty, distancing the writer from the claim.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28650" y="2362407"/>
            <a:ext cx="5269984" cy="561691"/>
          </a:xfrm>
          <a:custGeom>
            <a:avLst/>
            <a:gdLst/>
            <a:ahLst/>
            <a:cxnLst/>
            <a:rect l="l" t="t" r="r" b="b"/>
            <a:pathLst>
              <a:path w="5269984" h="561691">
                <a:moveTo>
                  <a:pt x="66083" y="0"/>
                </a:moveTo>
                <a:lnTo>
                  <a:pt x="5203901" y="0"/>
                </a:lnTo>
                <a:cubicBezTo>
                  <a:pt x="5240397" y="0"/>
                  <a:pt x="5269984" y="29586"/>
                  <a:pt x="5269984" y="66083"/>
                </a:cubicBezTo>
                <a:lnTo>
                  <a:pt x="5269984" y="495608"/>
                </a:lnTo>
                <a:cubicBezTo>
                  <a:pt x="5269984" y="532105"/>
                  <a:pt x="5240397" y="561691"/>
                  <a:pt x="5203901" y="561691"/>
                </a:cubicBezTo>
                <a:lnTo>
                  <a:pt x="66083" y="561691"/>
                </a:lnTo>
                <a:cubicBezTo>
                  <a:pt x="29586" y="561691"/>
                  <a:pt x="0" y="532105"/>
                  <a:pt x="0" y="495608"/>
                </a:cubicBezTo>
                <a:lnTo>
                  <a:pt x="0" y="66083"/>
                </a:lnTo>
                <a:cubicBezTo>
                  <a:pt x="0" y="29611"/>
                  <a:pt x="29611" y="0"/>
                  <a:pt x="66083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27772" y="2461528"/>
            <a:ext cx="5129561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Structure 1: appear/seem + to + verb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7772" y="2659772"/>
            <a:ext cx="5129561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"There </a:t>
            </a:r>
            <a:r>
              <a:rPr lang="en-US" sz="911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appears to be</a:t>
            </a: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 correlation between..."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28650" y="3023220"/>
            <a:ext cx="5269984" cy="561691"/>
          </a:xfrm>
          <a:custGeom>
            <a:avLst/>
            <a:gdLst/>
            <a:ahLst/>
            <a:cxnLst/>
            <a:rect l="l" t="t" r="r" b="b"/>
            <a:pathLst>
              <a:path w="5269984" h="561691">
                <a:moveTo>
                  <a:pt x="66083" y="0"/>
                </a:moveTo>
                <a:lnTo>
                  <a:pt x="5203901" y="0"/>
                </a:lnTo>
                <a:cubicBezTo>
                  <a:pt x="5240397" y="0"/>
                  <a:pt x="5269984" y="29586"/>
                  <a:pt x="5269984" y="66083"/>
                </a:cubicBezTo>
                <a:lnTo>
                  <a:pt x="5269984" y="495608"/>
                </a:lnTo>
                <a:cubicBezTo>
                  <a:pt x="5269984" y="532105"/>
                  <a:pt x="5240397" y="561691"/>
                  <a:pt x="5203901" y="561691"/>
                </a:cubicBezTo>
                <a:lnTo>
                  <a:pt x="66083" y="561691"/>
                </a:lnTo>
                <a:cubicBezTo>
                  <a:pt x="29586" y="561691"/>
                  <a:pt x="0" y="532105"/>
                  <a:pt x="0" y="495608"/>
                </a:cubicBezTo>
                <a:lnTo>
                  <a:pt x="0" y="66083"/>
                </a:lnTo>
                <a:cubicBezTo>
                  <a:pt x="0" y="29611"/>
                  <a:pt x="29611" y="0"/>
                  <a:pt x="66083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27772" y="3122341"/>
            <a:ext cx="5129561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Structure 2: seem/appear + that + clause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27772" y="3320585"/>
            <a:ext cx="5129561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"It </a:t>
            </a:r>
            <a:r>
              <a:rPr lang="en-US" sz="911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seems that</a:t>
            </a: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non-native speakers rely more on..."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28650" y="3684033"/>
            <a:ext cx="5269984" cy="561691"/>
          </a:xfrm>
          <a:custGeom>
            <a:avLst/>
            <a:gdLst/>
            <a:ahLst/>
            <a:cxnLst/>
            <a:rect l="l" t="t" r="r" b="b"/>
            <a:pathLst>
              <a:path w="5269984" h="561691">
                <a:moveTo>
                  <a:pt x="66083" y="0"/>
                </a:moveTo>
                <a:lnTo>
                  <a:pt x="5203901" y="0"/>
                </a:lnTo>
                <a:cubicBezTo>
                  <a:pt x="5240397" y="0"/>
                  <a:pt x="5269984" y="29586"/>
                  <a:pt x="5269984" y="66083"/>
                </a:cubicBezTo>
                <a:lnTo>
                  <a:pt x="5269984" y="495608"/>
                </a:lnTo>
                <a:cubicBezTo>
                  <a:pt x="5269984" y="532105"/>
                  <a:pt x="5240397" y="561691"/>
                  <a:pt x="5203901" y="561691"/>
                </a:cubicBezTo>
                <a:lnTo>
                  <a:pt x="66083" y="561691"/>
                </a:lnTo>
                <a:cubicBezTo>
                  <a:pt x="29586" y="561691"/>
                  <a:pt x="0" y="532105"/>
                  <a:pt x="0" y="495608"/>
                </a:cubicBezTo>
                <a:lnTo>
                  <a:pt x="0" y="66083"/>
                </a:lnTo>
                <a:cubicBezTo>
                  <a:pt x="0" y="29611"/>
                  <a:pt x="29611" y="0"/>
                  <a:pt x="66083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27772" y="3783154"/>
            <a:ext cx="5129561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Structure 3: appear as if/though + clause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27772" y="3981398"/>
            <a:ext cx="5129561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"It </a:t>
            </a:r>
            <a:r>
              <a:rPr lang="en-US" sz="911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appears as if</a:t>
            </a: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they had been working together."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30407" y="4609171"/>
            <a:ext cx="5666472" cy="2032000"/>
          </a:xfrm>
          <a:custGeom>
            <a:avLst/>
            <a:gdLst/>
            <a:ahLst/>
            <a:cxnLst/>
            <a:rect l="l" t="t" r="r" b="b"/>
            <a:pathLst>
              <a:path w="5666472" h="2032000">
                <a:moveTo>
                  <a:pt x="99121" y="0"/>
                </a:moveTo>
                <a:lnTo>
                  <a:pt x="5567351" y="0"/>
                </a:lnTo>
                <a:cubicBezTo>
                  <a:pt x="5622094" y="0"/>
                  <a:pt x="5666472" y="44378"/>
                  <a:pt x="5666472" y="99121"/>
                </a:cubicBezTo>
                <a:lnTo>
                  <a:pt x="5666472" y="1932879"/>
                </a:lnTo>
                <a:cubicBezTo>
                  <a:pt x="5666472" y="1987622"/>
                  <a:pt x="5622094" y="2032000"/>
                  <a:pt x="5567351" y="2032000"/>
                </a:cubicBezTo>
                <a:lnTo>
                  <a:pt x="99121" y="2032000"/>
                </a:lnTo>
                <a:cubicBezTo>
                  <a:pt x="44378" y="2032000"/>
                  <a:pt x="0" y="1987622"/>
                  <a:pt x="0" y="1932879"/>
                </a:cubicBezTo>
                <a:lnTo>
                  <a:pt x="0" y="99121"/>
                </a:lnTo>
                <a:cubicBezTo>
                  <a:pt x="0" y="44378"/>
                  <a:pt x="44378" y="0"/>
                  <a:pt x="9912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49561" dist="33041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28650" y="4807415"/>
            <a:ext cx="330407" cy="330407"/>
          </a:xfrm>
          <a:custGeom>
            <a:avLst/>
            <a:gdLst/>
            <a:ahLst/>
            <a:cxnLst/>
            <a:rect l="l" t="t" r="r" b="b"/>
            <a:pathLst>
              <a:path w="330407" h="330407">
                <a:moveTo>
                  <a:pt x="66081" y="0"/>
                </a:moveTo>
                <a:lnTo>
                  <a:pt x="264325" y="0"/>
                </a:lnTo>
                <a:cubicBezTo>
                  <a:pt x="300796" y="0"/>
                  <a:pt x="330407" y="29610"/>
                  <a:pt x="330407" y="66081"/>
                </a:cubicBezTo>
                <a:lnTo>
                  <a:pt x="330407" y="264325"/>
                </a:lnTo>
                <a:cubicBezTo>
                  <a:pt x="330407" y="300796"/>
                  <a:pt x="300796" y="330407"/>
                  <a:pt x="264325" y="330407"/>
                </a:cubicBezTo>
                <a:lnTo>
                  <a:pt x="66081" y="330407"/>
                </a:lnTo>
                <a:cubicBezTo>
                  <a:pt x="29610" y="330407"/>
                  <a:pt x="0" y="300796"/>
                  <a:pt x="0" y="264325"/>
                </a:cubicBezTo>
                <a:lnTo>
                  <a:pt x="0" y="66081"/>
                </a:lnTo>
                <a:cubicBezTo>
                  <a:pt x="0" y="29610"/>
                  <a:pt x="29610" y="0"/>
                  <a:pt x="66081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21" name="Shape 19"/>
          <p:cNvSpPr/>
          <p:nvPr/>
        </p:nvSpPr>
        <p:spPr>
          <a:xfrm>
            <a:off x="644293" y="4906537"/>
            <a:ext cx="99122" cy="132163"/>
          </a:xfrm>
          <a:custGeom>
            <a:avLst/>
            <a:gdLst/>
            <a:ahLst/>
            <a:cxnLst/>
            <a:rect l="l" t="t" r="r" b="b"/>
            <a:pathLst>
              <a:path w="99122" h="132163">
                <a:moveTo>
                  <a:pt x="75606" y="99122"/>
                </a:moveTo>
                <a:cubicBezTo>
                  <a:pt x="77491" y="93366"/>
                  <a:pt x="81259" y="88151"/>
                  <a:pt x="85518" y="83660"/>
                </a:cubicBezTo>
                <a:cubicBezTo>
                  <a:pt x="93959" y="74780"/>
                  <a:pt x="99122" y="62777"/>
                  <a:pt x="99122" y="49561"/>
                </a:cubicBezTo>
                <a:cubicBezTo>
                  <a:pt x="99122" y="22199"/>
                  <a:pt x="76923" y="0"/>
                  <a:pt x="49561" y="0"/>
                </a:cubicBezTo>
                <a:cubicBezTo>
                  <a:pt x="22199" y="0"/>
                  <a:pt x="0" y="22199"/>
                  <a:pt x="0" y="49561"/>
                </a:cubicBezTo>
                <a:cubicBezTo>
                  <a:pt x="0" y="62777"/>
                  <a:pt x="5163" y="74780"/>
                  <a:pt x="13603" y="83660"/>
                </a:cubicBezTo>
                <a:cubicBezTo>
                  <a:pt x="17863" y="88151"/>
                  <a:pt x="21657" y="93366"/>
                  <a:pt x="23516" y="99122"/>
                </a:cubicBezTo>
                <a:lnTo>
                  <a:pt x="75580" y="99122"/>
                </a:lnTo>
                <a:close/>
                <a:moveTo>
                  <a:pt x="74341" y="111512"/>
                </a:moveTo>
                <a:lnTo>
                  <a:pt x="24780" y="111512"/>
                </a:lnTo>
                <a:lnTo>
                  <a:pt x="24780" y="115642"/>
                </a:lnTo>
                <a:cubicBezTo>
                  <a:pt x="24780" y="127052"/>
                  <a:pt x="34022" y="136293"/>
                  <a:pt x="45431" y="136293"/>
                </a:cubicBezTo>
                <a:lnTo>
                  <a:pt x="53691" y="136293"/>
                </a:lnTo>
                <a:cubicBezTo>
                  <a:pt x="65100" y="136293"/>
                  <a:pt x="74341" y="127052"/>
                  <a:pt x="74341" y="115642"/>
                </a:cubicBezTo>
                <a:lnTo>
                  <a:pt x="74341" y="111512"/>
                </a:lnTo>
                <a:close/>
                <a:moveTo>
                  <a:pt x="47496" y="28911"/>
                </a:moveTo>
                <a:cubicBezTo>
                  <a:pt x="37222" y="28911"/>
                  <a:pt x="28911" y="37222"/>
                  <a:pt x="28911" y="47496"/>
                </a:cubicBezTo>
                <a:cubicBezTo>
                  <a:pt x="28911" y="50929"/>
                  <a:pt x="26149" y="53691"/>
                  <a:pt x="22715" y="53691"/>
                </a:cubicBezTo>
                <a:cubicBezTo>
                  <a:pt x="19282" y="53691"/>
                  <a:pt x="16520" y="50929"/>
                  <a:pt x="16520" y="47496"/>
                </a:cubicBezTo>
                <a:cubicBezTo>
                  <a:pt x="16520" y="30382"/>
                  <a:pt x="30382" y="16520"/>
                  <a:pt x="47496" y="16520"/>
                </a:cubicBezTo>
                <a:cubicBezTo>
                  <a:pt x="50929" y="16520"/>
                  <a:pt x="53691" y="19282"/>
                  <a:pt x="53691" y="22715"/>
                </a:cubicBezTo>
                <a:cubicBezTo>
                  <a:pt x="53691" y="26149"/>
                  <a:pt x="50929" y="28911"/>
                  <a:pt x="47496" y="28911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22" name="Text 20"/>
          <p:cNvSpPr/>
          <p:nvPr/>
        </p:nvSpPr>
        <p:spPr>
          <a:xfrm>
            <a:off x="958179" y="4856976"/>
            <a:ext cx="1379447" cy="2312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1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suggest / indicate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28650" y="5269984"/>
            <a:ext cx="5336065" cy="214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4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These verbs report findings without claiming absolute truth.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28650" y="5616911"/>
            <a:ext cx="5269984" cy="363447"/>
          </a:xfrm>
          <a:custGeom>
            <a:avLst/>
            <a:gdLst/>
            <a:ahLst/>
            <a:cxnLst/>
            <a:rect l="l" t="t" r="r" b="b"/>
            <a:pathLst>
              <a:path w="5269984" h="363447">
                <a:moveTo>
                  <a:pt x="66082" y="0"/>
                </a:moveTo>
                <a:lnTo>
                  <a:pt x="5203902" y="0"/>
                </a:lnTo>
                <a:cubicBezTo>
                  <a:pt x="5240398" y="0"/>
                  <a:pt x="5269984" y="29586"/>
                  <a:pt x="5269984" y="66082"/>
                </a:cubicBezTo>
                <a:lnTo>
                  <a:pt x="5269984" y="297365"/>
                </a:lnTo>
                <a:cubicBezTo>
                  <a:pt x="5269984" y="333861"/>
                  <a:pt x="5240398" y="363447"/>
                  <a:pt x="5203902" y="363447"/>
                </a:cubicBezTo>
                <a:lnTo>
                  <a:pt x="66082" y="363447"/>
                </a:lnTo>
                <a:cubicBezTo>
                  <a:pt x="29586" y="363447"/>
                  <a:pt x="0" y="333861"/>
                  <a:pt x="0" y="297365"/>
                </a:cubicBezTo>
                <a:lnTo>
                  <a:pt x="0" y="66082"/>
                </a:lnTo>
                <a:cubicBezTo>
                  <a:pt x="0" y="29610"/>
                  <a:pt x="29610" y="0"/>
                  <a:pt x="66082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627772" y="5716033"/>
            <a:ext cx="5129561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data </a:t>
            </a:r>
            <a:r>
              <a:rPr lang="en-US" sz="911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suggest</a:t>
            </a: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 test scores are increasing..."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28650" y="6079480"/>
            <a:ext cx="5269984" cy="363447"/>
          </a:xfrm>
          <a:custGeom>
            <a:avLst/>
            <a:gdLst/>
            <a:ahLst/>
            <a:cxnLst/>
            <a:rect l="l" t="t" r="r" b="b"/>
            <a:pathLst>
              <a:path w="5269984" h="363447">
                <a:moveTo>
                  <a:pt x="66082" y="0"/>
                </a:moveTo>
                <a:lnTo>
                  <a:pt x="5203902" y="0"/>
                </a:lnTo>
                <a:cubicBezTo>
                  <a:pt x="5240398" y="0"/>
                  <a:pt x="5269984" y="29586"/>
                  <a:pt x="5269984" y="66082"/>
                </a:cubicBezTo>
                <a:lnTo>
                  <a:pt x="5269984" y="297365"/>
                </a:lnTo>
                <a:cubicBezTo>
                  <a:pt x="5269984" y="333861"/>
                  <a:pt x="5240398" y="363447"/>
                  <a:pt x="5203902" y="363447"/>
                </a:cubicBezTo>
                <a:lnTo>
                  <a:pt x="66082" y="363447"/>
                </a:lnTo>
                <a:cubicBezTo>
                  <a:pt x="29586" y="363447"/>
                  <a:pt x="0" y="333861"/>
                  <a:pt x="0" y="297365"/>
                </a:cubicBezTo>
                <a:lnTo>
                  <a:pt x="0" y="66082"/>
                </a:lnTo>
                <a:cubicBezTo>
                  <a:pt x="0" y="29610"/>
                  <a:pt x="29610" y="0"/>
                  <a:pt x="66082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627772" y="6178602"/>
            <a:ext cx="5129561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"Early reports </a:t>
            </a:r>
            <a:r>
              <a:rPr lang="en-US" sz="911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seem to indicate that</a:t>
            </a: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 deal </a:t>
            </a:r>
            <a:r>
              <a:rPr lang="en-US" sz="911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may</a:t>
            </a: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be signed..."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193264" y="1354667"/>
            <a:ext cx="5666472" cy="3056260"/>
          </a:xfrm>
          <a:custGeom>
            <a:avLst/>
            <a:gdLst/>
            <a:ahLst/>
            <a:cxnLst/>
            <a:rect l="l" t="t" r="r" b="b"/>
            <a:pathLst>
              <a:path w="5666472" h="3056260">
                <a:moveTo>
                  <a:pt x="99115" y="0"/>
                </a:moveTo>
                <a:lnTo>
                  <a:pt x="5567357" y="0"/>
                </a:lnTo>
                <a:cubicBezTo>
                  <a:pt x="5622096" y="0"/>
                  <a:pt x="5666472" y="44375"/>
                  <a:pt x="5666472" y="99115"/>
                </a:cubicBezTo>
                <a:lnTo>
                  <a:pt x="5666472" y="2957146"/>
                </a:lnTo>
                <a:cubicBezTo>
                  <a:pt x="5666472" y="3011885"/>
                  <a:pt x="5622096" y="3056260"/>
                  <a:pt x="5567357" y="3056260"/>
                </a:cubicBezTo>
                <a:lnTo>
                  <a:pt x="99115" y="3056260"/>
                </a:lnTo>
                <a:cubicBezTo>
                  <a:pt x="44375" y="3056260"/>
                  <a:pt x="0" y="3011885"/>
                  <a:pt x="0" y="2957146"/>
                </a:cubicBezTo>
                <a:lnTo>
                  <a:pt x="0" y="99115"/>
                </a:lnTo>
                <a:cubicBezTo>
                  <a:pt x="0" y="44412"/>
                  <a:pt x="44412" y="0"/>
                  <a:pt x="99115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29" name="Shape 27"/>
          <p:cNvSpPr/>
          <p:nvPr/>
        </p:nvSpPr>
        <p:spPr>
          <a:xfrm>
            <a:off x="6412158" y="1579345"/>
            <a:ext cx="165203" cy="165203"/>
          </a:xfrm>
          <a:custGeom>
            <a:avLst/>
            <a:gdLst/>
            <a:ahLst/>
            <a:cxnLst/>
            <a:rect l="l" t="t" r="r" b="b"/>
            <a:pathLst>
              <a:path w="165203" h="165203">
                <a:moveTo>
                  <a:pt x="162170" y="48593"/>
                </a:moveTo>
                <a:lnTo>
                  <a:pt x="131195" y="79569"/>
                </a:lnTo>
                <a:cubicBezTo>
                  <a:pt x="128226" y="82537"/>
                  <a:pt x="123806" y="83408"/>
                  <a:pt x="119934" y="81795"/>
                </a:cubicBezTo>
                <a:cubicBezTo>
                  <a:pt x="116062" y="80182"/>
                  <a:pt x="113577" y="76439"/>
                  <a:pt x="113577" y="72276"/>
                </a:cubicBezTo>
                <a:lnTo>
                  <a:pt x="113577" y="51626"/>
                </a:lnTo>
                <a:lnTo>
                  <a:pt x="10325" y="51626"/>
                </a:lnTo>
                <a:cubicBezTo>
                  <a:pt x="4614" y="51626"/>
                  <a:pt x="0" y="47012"/>
                  <a:pt x="0" y="41301"/>
                </a:cubicBezTo>
                <a:cubicBezTo>
                  <a:pt x="0" y="35590"/>
                  <a:pt x="4614" y="30976"/>
                  <a:pt x="10325" y="30976"/>
                </a:cubicBezTo>
                <a:lnTo>
                  <a:pt x="113577" y="30976"/>
                </a:lnTo>
                <a:lnTo>
                  <a:pt x="113577" y="10325"/>
                </a:lnTo>
                <a:cubicBezTo>
                  <a:pt x="113577" y="6163"/>
                  <a:pt x="116094" y="2388"/>
                  <a:pt x="119966" y="774"/>
                </a:cubicBezTo>
                <a:cubicBezTo>
                  <a:pt x="123838" y="-839"/>
                  <a:pt x="128258" y="65"/>
                  <a:pt x="131227" y="3001"/>
                </a:cubicBezTo>
                <a:lnTo>
                  <a:pt x="162202" y="33976"/>
                </a:lnTo>
                <a:cubicBezTo>
                  <a:pt x="166236" y="38010"/>
                  <a:pt x="166236" y="44560"/>
                  <a:pt x="162202" y="48593"/>
                </a:cubicBezTo>
                <a:close/>
                <a:moveTo>
                  <a:pt x="33976" y="162170"/>
                </a:moveTo>
                <a:lnTo>
                  <a:pt x="3001" y="131195"/>
                </a:lnTo>
                <a:cubicBezTo>
                  <a:pt x="-1033" y="127161"/>
                  <a:pt x="-1033" y="120611"/>
                  <a:pt x="3001" y="116578"/>
                </a:cubicBezTo>
                <a:lnTo>
                  <a:pt x="33976" y="85602"/>
                </a:lnTo>
                <a:cubicBezTo>
                  <a:pt x="36945" y="82634"/>
                  <a:pt x="41365" y="81763"/>
                  <a:pt x="45237" y="83376"/>
                </a:cubicBezTo>
                <a:cubicBezTo>
                  <a:pt x="49109" y="84989"/>
                  <a:pt x="51626" y="88764"/>
                  <a:pt x="51626" y="92927"/>
                </a:cubicBezTo>
                <a:lnTo>
                  <a:pt x="51626" y="113577"/>
                </a:lnTo>
                <a:lnTo>
                  <a:pt x="154878" y="113577"/>
                </a:lnTo>
                <a:cubicBezTo>
                  <a:pt x="160589" y="113577"/>
                  <a:pt x="165203" y="118191"/>
                  <a:pt x="165203" y="123902"/>
                </a:cubicBezTo>
                <a:cubicBezTo>
                  <a:pt x="165203" y="129614"/>
                  <a:pt x="160589" y="134228"/>
                  <a:pt x="154878" y="134228"/>
                </a:cubicBezTo>
                <a:lnTo>
                  <a:pt x="51626" y="134228"/>
                </a:lnTo>
                <a:lnTo>
                  <a:pt x="51626" y="154878"/>
                </a:lnTo>
                <a:cubicBezTo>
                  <a:pt x="51626" y="159040"/>
                  <a:pt x="49109" y="162816"/>
                  <a:pt x="45237" y="164429"/>
                </a:cubicBezTo>
                <a:cubicBezTo>
                  <a:pt x="41365" y="166042"/>
                  <a:pt x="36945" y="165139"/>
                  <a:pt x="33976" y="162202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0" name="Text 28"/>
          <p:cNvSpPr/>
          <p:nvPr/>
        </p:nvSpPr>
        <p:spPr>
          <a:xfrm>
            <a:off x="6640991" y="1552911"/>
            <a:ext cx="5103102" cy="2312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1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Transformation Examples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391508" y="1916358"/>
            <a:ext cx="5327805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Too Absolute: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391508" y="2114602"/>
            <a:ext cx="5336065" cy="1982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results prove that the method works."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91508" y="2448312"/>
            <a:ext cx="5269984" cy="6608"/>
          </a:xfrm>
          <a:custGeom>
            <a:avLst/>
            <a:gdLst/>
            <a:ahLst/>
            <a:cxnLst/>
            <a:rect l="l" t="t" r="r" b="b"/>
            <a:pathLst>
              <a:path w="5269984" h="6608">
                <a:moveTo>
                  <a:pt x="0" y="0"/>
                </a:moveTo>
                <a:lnTo>
                  <a:pt x="5269984" y="0"/>
                </a:lnTo>
                <a:lnTo>
                  <a:pt x="5269984" y="6608"/>
                </a:lnTo>
                <a:lnTo>
                  <a:pt x="0" y="6608"/>
                </a:lnTo>
                <a:lnTo>
                  <a:pt x="0" y="0"/>
                </a:lnTo>
                <a:close/>
              </a:path>
            </a:pathLst>
          </a:custGeom>
          <a:solidFill>
            <a:srgbClr val="F7FAFC">
              <a:alpha val="20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6391508" y="2550737"/>
            <a:ext cx="5327805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05DF7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 Hedged with tentative verb: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391508" y="2748981"/>
            <a:ext cx="5336065" cy="1982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results </a:t>
            </a:r>
            <a:r>
              <a:rPr lang="en-US" sz="1041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suggest</a:t>
            </a:r>
            <a:r>
              <a:rPr lang="en-US" sz="104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 the method </a:t>
            </a:r>
            <a:r>
              <a:rPr lang="en-US" sz="1041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may</a:t>
            </a:r>
            <a:r>
              <a:rPr lang="en-US" sz="104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work."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91508" y="3082691"/>
            <a:ext cx="5269984" cy="6608"/>
          </a:xfrm>
          <a:custGeom>
            <a:avLst/>
            <a:gdLst/>
            <a:ahLst/>
            <a:cxnLst/>
            <a:rect l="l" t="t" r="r" b="b"/>
            <a:pathLst>
              <a:path w="5269984" h="6608">
                <a:moveTo>
                  <a:pt x="0" y="0"/>
                </a:moveTo>
                <a:lnTo>
                  <a:pt x="5269984" y="0"/>
                </a:lnTo>
                <a:lnTo>
                  <a:pt x="5269984" y="6608"/>
                </a:lnTo>
                <a:lnTo>
                  <a:pt x="0" y="6608"/>
                </a:lnTo>
                <a:lnTo>
                  <a:pt x="0" y="0"/>
                </a:lnTo>
                <a:close/>
              </a:path>
            </a:pathLst>
          </a:custGeom>
          <a:solidFill>
            <a:srgbClr val="F7FAFC">
              <a:alpha val="2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6391508" y="3185124"/>
            <a:ext cx="5327805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Too Absolute: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391508" y="3383367"/>
            <a:ext cx="5336065" cy="1982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"Students don't understand the concept."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91508" y="3717078"/>
            <a:ext cx="5269984" cy="6608"/>
          </a:xfrm>
          <a:custGeom>
            <a:avLst/>
            <a:gdLst/>
            <a:ahLst/>
            <a:cxnLst/>
            <a:rect l="l" t="t" r="r" b="b"/>
            <a:pathLst>
              <a:path w="5269984" h="6608">
                <a:moveTo>
                  <a:pt x="0" y="0"/>
                </a:moveTo>
                <a:lnTo>
                  <a:pt x="5269984" y="0"/>
                </a:lnTo>
                <a:lnTo>
                  <a:pt x="5269984" y="6608"/>
                </a:lnTo>
                <a:lnTo>
                  <a:pt x="0" y="6608"/>
                </a:lnTo>
                <a:lnTo>
                  <a:pt x="0" y="0"/>
                </a:lnTo>
                <a:close/>
              </a:path>
            </a:pathLst>
          </a:custGeom>
          <a:solidFill>
            <a:srgbClr val="F7FAFC">
              <a:alpha val="20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391508" y="3819502"/>
            <a:ext cx="5327805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05DF7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 Hedged with tentative verb: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391508" y="4017746"/>
            <a:ext cx="5336065" cy="1982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"Students </a:t>
            </a:r>
            <a:r>
              <a:rPr lang="en-US" sz="1041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appear to</a:t>
            </a:r>
            <a:r>
              <a:rPr lang="en-US" sz="104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struggle with the concept."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199872" y="4586046"/>
            <a:ext cx="5654907" cy="1467005"/>
          </a:xfrm>
          <a:custGeom>
            <a:avLst/>
            <a:gdLst/>
            <a:ahLst/>
            <a:cxnLst/>
            <a:rect l="l" t="t" r="r" b="b"/>
            <a:pathLst>
              <a:path w="5654907" h="1467005">
                <a:moveTo>
                  <a:pt x="99126" y="0"/>
                </a:moveTo>
                <a:lnTo>
                  <a:pt x="5555782" y="0"/>
                </a:lnTo>
                <a:cubicBezTo>
                  <a:pt x="5610527" y="0"/>
                  <a:pt x="5654907" y="44380"/>
                  <a:pt x="5654907" y="99126"/>
                </a:cubicBezTo>
                <a:lnTo>
                  <a:pt x="5654907" y="1367879"/>
                </a:lnTo>
                <a:cubicBezTo>
                  <a:pt x="5654907" y="1422625"/>
                  <a:pt x="5610527" y="1467005"/>
                  <a:pt x="5555782" y="1467005"/>
                </a:cubicBezTo>
                <a:lnTo>
                  <a:pt x="99126" y="1467005"/>
                </a:lnTo>
                <a:cubicBezTo>
                  <a:pt x="44380" y="1467005"/>
                  <a:pt x="0" y="1422625"/>
                  <a:pt x="0" y="1367879"/>
                </a:cubicBezTo>
                <a:lnTo>
                  <a:pt x="0" y="99126"/>
                </a:lnTo>
                <a:cubicBezTo>
                  <a:pt x="0" y="44417"/>
                  <a:pt x="44417" y="0"/>
                  <a:pt x="99126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07A5F">
                <a:alpha val="30196"/>
              </a:srgbClr>
            </a:solidFill>
            <a:prstDash val="solid"/>
          </a:ln>
          <a:effectLst>
            <a:outerShdw blurRad="49561" dist="33041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6425374" y="4830541"/>
            <a:ext cx="148683" cy="148683"/>
          </a:xfrm>
          <a:custGeom>
            <a:avLst/>
            <a:gdLst/>
            <a:ahLst/>
            <a:cxnLst/>
            <a:rect l="l" t="t" r="r" b="b"/>
            <a:pathLst>
              <a:path w="148683" h="148683">
                <a:moveTo>
                  <a:pt x="13939" y="41817"/>
                </a:moveTo>
                <a:cubicBezTo>
                  <a:pt x="21632" y="41817"/>
                  <a:pt x="27878" y="35571"/>
                  <a:pt x="27878" y="27878"/>
                </a:cubicBezTo>
                <a:cubicBezTo>
                  <a:pt x="27878" y="20185"/>
                  <a:pt x="21632" y="13939"/>
                  <a:pt x="13939" y="13939"/>
                </a:cubicBezTo>
                <a:cubicBezTo>
                  <a:pt x="6246" y="13939"/>
                  <a:pt x="0" y="20185"/>
                  <a:pt x="0" y="27878"/>
                </a:cubicBezTo>
                <a:cubicBezTo>
                  <a:pt x="0" y="35571"/>
                  <a:pt x="6246" y="41817"/>
                  <a:pt x="13939" y="41817"/>
                </a:cubicBezTo>
                <a:close/>
                <a:moveTo>
                  <a:pt x="55756" y="18585"/>
                </a:moveTo>
                <a:cubicBezTo>
                  <a:pt x="50616" y="18585"/>
                  <a:pt x="46463" y="22738"/>
                  <a:pt x="46463" y="27878"/>
                </a:cubicBezTo>
                <a:cubicBezTo>
                  <a:pt x="46463" y="33018"/>
                  <a:pt x="50616" y="37171"/>
                  <a:pt x="55756" y="37171"/>
                </a:cubicBezTo>
                <a:lnTo>
                  <a:pt x="139390" y="37171"/>
                </a:lnTo>
                <a:cubicBezTo>
                  <a:pt x="144530" y="37171"/>
                  <a:pt x="148683" y="33018"/>
                  <a:pt x="148683" y="27878"/>
                </a:cubicBezTo>
                <a:cubicBezTo>
                  <a:pt x="148683" y="22738"/>
                  <a:pt x="144530" y="18585"/>
                  <a:pt x="139390" y="18585"/>
                </a:cubicBezTo>
                <a:lnTo>
                  <a:pt x="55756" y="18585"/>
                </a:lnTo>
                <a:close/>
                <a:moveTo>
                  <a:pt x="55756" y="65049"/>
                </a:moveTo>
                <a:cubicBezTo>
                  <a:pt x="50616" y="65049"/>
                  <a:pt x="46463" y="69201"/>
                  <a:pt x="46463" y="74341"/>
                </a:cubicBezTo>
                <a:cubicBezTo>
                  <a:pt x="46463" y="79481"/>
                  <a:pt x="50616" y="83634"/>
                  <a:pt x="55756" y="83634"/>
                </a:cubicBezTo>
                <a:lnTo>
                  <a:pt x="139390" y="83634"/>
                </a:lnTo>
                <a:cubicBezTo>
                  <a:pt x="144530" y="83634"/>
                  <a:pt x="148683" y="79481"/>
                  <a:pt x="148683" y="74341"/>
                </a:cubicBezTo>
                <a:cubicBezTo>
                  <a:pt x="148683" y="69201"/>
                  <a:pt x="144530" y="65049"/>
                  <a:pt x="139390" y="65049"/>
                </a:cubicBezTo>
                <a:lnTo>
                  <a:pt x="55756" y="65049"/>
                </a:lnTo>
                <a:close/>
                <a:moveTo>
                  <a:pt x="55756" y="111512"/>
                </a:moveTo>
                <a:cubicBezTo>
                  <a:pt x="50616" y="111512"/>
                  <a:pt x="46463" y="115665"/>
                  <a:pt x="46463" y="120805"/>
                </a:cubicBezTo>
                <a:cubicBezTo>
                  <a:pt x="46463" y="125945"/>
                  <a:pt x="50616" y="130098"/>
                  <a:pt x="55756" y="130098"/>
                </a:cubicBezTo>
                <a:lnTo>
                  <a:pt x="139390" y="130098"/>
                </a:lnTo>
                <a:cubicBezTo>
                  <a:pt x="144530" y="130098"/>
                  <a:pt x="148683" y="125945"/>
                  <a:pt x="148683" y="120805"/>
                </a:cubicBezTo>
                <a:cubicBezTo>
                  <a:pt x="148683" y="115665"/>
                  <a:pt x="144530" y="111512"/>
                  <a:pt x="139390" y="111512"/>
                </a:cubicBezTo>
                <a:lnTo>
                  <a:pt x="55756" y="111512"/>
                </a:lnTo>
                <a:close/>
                <a:moveTo>
                  <a:pt x="13939" y="134744"/>
                </a:moveTo>
                <a:cubicBezTo>
                  <a:pt x="21632" y="134744"/>
                  <a:pt x="27878" y="128498"/>
                  <a:pt x="27878" y="120805"/>
                </a:cubicBezTo>
                <a:cubicBezTo>
                  <a:pt x="27878" y="113112"/>
                  <a:pt x="21632" y="106866"/>
                  <a:pt x="13939" y="106866"/>
                </a:cubicBezTo>
                <a:cubicBezTo>
                  <a:pt x="6246" y="106866"/>
                  <a:pt x="0" y="113112"/>
                  <a:pt x="0" y="120805"/>
                </a:cubicBezTo>
                <a:cubicBezTo>
                  <a:pt x="0" y="128498"/>
                  <a:pt x="6246" y="134744"/>
                  <a:pt x="13939" y="134744"/>
                </a:cubicBezTo>
                <a:close/>
                <a:moveTo>
                  <a:pt x="27878" y="74341"/>
                </a:moveTo>
                <a:cubicBezTo>
                  <a:pt x="27878" y="66648"/>
                  <a:pt x="21632" y="60402"/>
                  <a:pt x="13939" y="60402"/>
                </a:cubicBezTo>
                <a:cubicBezTo>
                  <a:pt x="6246" y="60402"/>
                  <a:pt x="0" y="66648"/>
                  <a:pt x="0" y="74341"/>
                </a:cubicBezTo>
                <a:cubicBezTo>
                  <a:pt x="0" y="82035"/>
                  <a:pt x="6246" y="88280"/>
                  <a:pt x="13939" y="88280"/>
                </a:cubicBezTo>
                <a:cubicBezTo>
                  <a:pt x="21632" y="88280"/>
                  <a:pt x="27878" y="82035"/>
                  <a:pt x="27878" y="74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4" name="Text 42"/>
          <p:cNvSpPr/>
          <p:nvPr/>
        </p:nvSpPr>
        <p:spPr>
          <a:xfrm>
            <a:off x="6637687" y="4790894"/>
            <a:ext cx="5086581" cy="2312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1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Other Tentative Verbs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428472" y="5179122"/>
            <a:ext cx="101187" cy="115642"/>
          </a:xfrm>
          <a:custGeom>
            <a:avLst/>
            <a:gdLst/>
            <a:ahLst/>
            <a:cxnLst/>
            <a:rect l="l" t="t" r="r" b="b"/>
            <a:pathLst>
              <a:path w="101187" h="115642">
                <a:moveTo>
                  <a:pt x="98206" y="15833"/>
                </a:moveTo>
                <a:cubicBezTo>
                  <a:pt x="101435" y="18182"/>
                  <a:pt x="102158" y="22699"/>
                  <a:pt x="99809" y="25929"/>
                </a:cubicBezTo>
                <a:lnTo>
                  <a:pt x="41988" y="105433"/>
                </a:lnTo>
                <a:cubicBezTo>
                  <a:pt x="40746" y="107150"/>
                  <a:pt x="38826" y="108211"/>
                  <a:pt x="36703" y="108392"/>
                </a:cubicBezTo>
                <a:cubicBezTo>
                  <a:pt x="34580" y="108573"/>
                  <a:pt x="32524" y="107782"/>
                  <a:pt x="31034" y="106292"/>
                </a:cubicBezTo>
                <a:lnTo>
                  <a:pt x="2123" y="77381"/>
                </a:lnTo>
                <a:cubicBezTo>
                  <a:pt x="-700" y="74558"/>
                  <a:pt x="-700" y="69973"/>
                  <a:pt x="2123" y="67149"/>
                </a:cubicBezTo>
                <a:cubicBezTo>
                  <a:pt x="4946" y="64326"/>
                  <a:pt x="9531" y="64326"/>
                  <a:pt x="12355" y="67149"/>
                </a:cubicBezTo>
                <a:lnTo>
                  <a:pt x="35280" y="90074"/>
                </a:lnTo>
                <a:lnTo>
                  <a:pt x="88132" y="17414"/>
                </a:lnTo>
                <a:cubicBezTo>
                  <a:pt x="90481" y="14184"/>
                  <a:pt x="94998" y="13461"/>
                  <a:pt x="98228" y="1581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6" name="Text 44"/>
          <p:cNvSpPr/>
          <p:nvPr/>
        </p:nvSpPr>
        <p:spPr>
          <a:xfrm>
            <a:off x="6615358" y="5154341"/>
            <a:ext cx="413008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tend to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9098879" y="5179122"/>
            <a:ext cx="101187" cy="115642"/>
          </a:xfrm>
          <a:custGeom>
            <a:avLst/>
            <a:gdLst/>
            <a:ahLst/>
            <a:cxnLst/>
            <a:rect l="l" t="t" r="r" b="b"/>
            <a:pathLst>
              <a:path w="101187" h="115642">
                <a:moveTo>
                  <a:pt x="98206" y="15833"/>
                </a:moveTo>
                <a:cubicBezTo>
                  <a:pt x="101435" y="18182"/>
                  <a:pt x="102158" y="22699"/>
                  <a:pt x="99809" y="25929"/>
                </a:cubicBezTo>
                <a:lnTo>
                  <a:pt x="41988" y="105433"/>
                </a:lnTo>
                <a:cubicBezTo>
                  <a:pt x="40746" y="107150"/>
                  <a:pt x="38826" y="108211"/>
                  <a:pt x="36703" y="108392"/>
                </a:cubicBezTo>
                <a:cubicBezTo>
                  <a:pt x="34580" y="108573"/>
                  <a:pt x="32524" y="107782"/>
                  <a:pt x="31034" y="106292"/>
                </a:cubicBezTo>
                <a:lnTo>
                  <a:pt x="2123" y="77381"/>
                </a:lnTo>
                <a:cubicBezTo>
                  <a:pt x="-700" y="74558"/>
                  <a:pt x="-700" y="69973"/>
                  <a:pt x="2123" y="67149"/>
                </a:cubicBezTo>
                <a:cubicBezTo>
                  <a:pt x="4946" y="64326"/>
                  <a:pt x="9531" y="64326"/>
                  <a:pt x="12355" y="67149"/>
                </a:cubicBezTo>
                <a:lnTo>
                  <a:pt x="35280" y="90074"/>
                </a:lnTo>
                <a:lnTo>
                  <a:pt x="88132" y="17414"/>
                </a:lnTo>
                <a:cubicBezTo>
                  <a:pt x="90481" y="14184"/>
                  <a:pt x="94998" y="13461"/>
                  <a:pt x="98228" y="1581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8" name="Text 46"/>
          <p:cNvSpPr/>
          <p:nvPr/>
        </p:nvSpPr>
        <p:spPr>
          <a:xfrm>
            <a:off x="9285765" y="5154341"/>
            <a:ext cx="437789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assume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428472" y="5443447"/>
            <a:ext cx="101187" cy="115642"/>
          </a:xfrm>
          <a:custGeom>
            <a:avLst/>
            <a:gdLst/>
            <a:ahLst/>
            <a:cxnLst/>
            <a:rect l="l" t="t" r="r" b="b"/>
            <a:pathLst>
              <a:path w="101187" h="115642">
                <a:moveTo>
                  <a:pt x="98206" y="15833"/>
                </a:moveTo>
                <a:cubicBezTo>
                  <a:pt x="101435" y="18182"/>
                  <a:pt x="102158" y="22699"/>
                  <a:pt x="99809" y="25929"/>
                </a:cubicBezTo>
                <a:lnTo>
                  <a:pt x="41988" y="105433"/>
                </a:lnTo>
                <a:cubicBezTo>
                  <a:pt x="40746" y="107150"/>
                  <a:pt x="38826" y="108211"/>
                  <a:pt x="36703" y="108392"/>
                </a:cubicBezTo>
                <a:cubicBezTo>
                  <a:pt x="34580" y="108573"/>
                  <a:pt x="32524" y="107782"/>
                  <a:pt x="31034" y="106292"/>
                </a:cubicBezTo>
                <a:lnTo>
                  <a:pt x="2123" y="77381"/>
                </a:lnTo>
                <a:cubicBezTo>
                  <a:pt x="-700" y="74558"/>
                  <a:pt x="-700" y="69973"/>
                  <a:pt x="2123" y="67149"/>
                </a:cubicBezTo>
                <a:cubicBezTo>
                  <a:pt x="4946" y="64326"/>
                  <a:pt x="9531" y="64326"/>
                  <a:pt x="12355" y="67149"/>
                </a:cubicBezTo>
                <a:lnTo>
                  <a:pt x="35280" y="90074"/>
                </a:lnTo>
                <a:lnTo>
                  <a:pt x="88132" y="17414"/>
                </a:lnTo>
                <a:cubicBezTo>
                  <a:pt x="90481" y="14184"/>
                  <a:pt x="94998" y="13461"/>
                  <a:pt x="98228" y="1581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50" name="Text 48"/>
          <p:cNvSpPr/>
          <p:nvPr/>
        </p:nvSpPr>
        <p:spPr>
          <a:xfrm>
            <a:off x="6615358" y="5418667"/>
            <a:ext cx="421268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believe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9098879" y="5443447"/>
            <a:ext cx="101187" cy="115642"/>
          </a:xfrm>
          <a:custGeom>
            <a:avLst/>
            <a:gdLst/>
            <a:ahLst/>
            <a:cxnLst/>
            <a:rect l="l" t="t" r="r" b="b"/>
            <a:pathLst>
              <a:path w="101187" h="115642">
                <a:moveTo>
                  <a:pt x="98206" y="15833"/>
                </a:moveTo>
                <a:cubicBezTo>
                  <a:pt x="101435" y="18182"/>
                  <a:pt x="102158" y="22699"/>
                  <a:pt x="99809" y="25929"/>
                </a:cubicBezTo>
                <a:lnTo>
                  <a:pt x="41988" y="105433"/>
                </a:lnTo>
                <a:cubicBezTo>
                  <a:pt x="40746" y="107150"/>
                  <a:pt x="38826" y="108211"/>
                  <a:pt x="36703" y="108392"/>
                </a:cubicBezTo>
                <a:cubicBezTo>
                  <a:pt x="34580" y="108573"/>
                  <a:pt x="32524" y="107782"/>
                  <a:pt x="31034" y="106292"/>
                </a:cubicBezTo>
                <a:lnTo>
                  <a:pt x="2123" y="77381"/>
                </a:lnTo>
                <a:cubicBezTo>
                  <a:pt x="-700" y="74558"/>
                  <a:pt x="-700" y="69973"/>
                  <a:pt x="2123" y="67149"/>
                </a:cubicBezTo>
                <a:cubicBezTo>
                  <a:pt x="4946" y="64326"/>
                  <a:pt x="9531" y="64326"/>
                  <a:pt x="12355" y="67149"/>
                </a:cubicBezTo>
                <a:lnTo>
                  <a:pt x="35280" y="90074"/>
                </a:lnTo>
                <a:lnTo>
                  <a:pt x="88132" y="17414"/>
                </a:lnTo>
                <a:cubicBezTo>
                  <a:pt x="90481" y="14184"/>
                  <a:pt x="94998" y="13461"/>
                  <a:pt x="98228" y="1581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52" name="Text 50"/>
          <p:cNvSpPr/>
          <p:nvPr/>
        </p:nvSpPr>
        <p:spPr>
          <a:xfrm>
            <a:off x="9285765" y="5418667"/>
            <a:ext cx="330407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claim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428472" y="5707772"/>
            <a:ext cx="101187" cy="115642"/>
          </a:xfrm>
          <a:custGeom>
            <a:avLst/>
            <a:gdLst/>
            <a:ahLst/>
            <a:cxnLst/>
            <a:rect l="l" t="t" r="r" b="b"/>
            <a:pathLst>
              <a:path w="101187" h="115642">
                <a:moveTo>
                  <a:pt x="98206" y="15833"/>
                </a:moveTo>
                <a:cubicBezTo>
                  <a:pt x="101435" y="18182"/>
                  <a:pt x="102158" y="22699"/>
                  <a:pt x="99809" y="25929"/>
                </a:cubicBezTo>
                <a:lnTo>
                  <a:pt x="41988" y="105433"/>
                </a:lnTo>
                <a:cubicBezTo>
                  <a:pt x="40746" y="107150"/>
                  <a:pt x="38826" y="108211"/>
                  <a:pt x="36703" y="108392"/>
                </a:cubicBezTo>
                <a:cubicBezTo>
                  <a:pt x="34580" y="108573"/>
                  <a:pt x="32524" y="107782"/>
                  <a:pt x="31034" y="106292"/>
                </a:cubicBezTo>
                <a:lnTo>
                  <a:pt x="2123" y="77381"/>
                </a:lnTo>
                <a:cubicBezTo>
                  <a:pt x="-700" y="74558"/>
                  <a:pt x="-700" y="69973"/>
                  <a:pt x="2123" y="67149"/>
                </a:cubicBezTo>
                <a:cubicBezTo>
                  <a:pt x="4946" y="64326"/>
                  <a:pt x="9531" y="64326"/>
                  <a:pt x="12355" y="67149"/>
                </a:cubicBezTo>
                <a:lnTo>
                  <a:pt x="35280" y="90074"/>
                </a:lnTo>
                <a:lnTo>
                  <a:pt x="88132" y="17414"/>
                </a:lnTo>
                <a:cubicBezTo>
                  <a:pt x="90481" y="14184"/>
                  <a:pt x="94998" y="13461"/>
                  <a:pt x="98228" y="1581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54" name="Text 52"/>
          <p:cNvSpPr/>
          <p:nvPr/>
        </p:nvSpPr>
        <p:spPr>
          <a:xfrm>
            <a:off x="6615358" y="5682992"/>
            <a:ext cx="338667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argue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9098879" y="5707772"/>
            <a:ext cx="101187" cy="115642"/>
          </a:xfrm>
          <a:custGeom>
            <a:avLst/>
            <a:gdLst/>
            <a:ahLst/>
            <a:cxnLst/>
            <a:rect l="l" t="t" r="r" b="b"/>
            <a:pathLst>
              <a:path w="101187" h="115642">
                <a:moveTo>
                  <a:pt x="98206" y="15833"/>
                </a:moveTo>
                <a:cubicBezTo>
                  <a:pt x="101435" y="18182"/>
                  <a:pt x="102158" y="22699"/>
                  <a:pt x="99809" y="25929"/>
                </a:cubicBezTo>
                <a:lnTo>
                  <a:pt x="41988" y="105433"/>
                </a:lnTo>
                <a:cubicBezTo>
                  <a:pt x="40746" y="107150"/>
                  <a:pt x="38826" y="108211"/>
                  <a:pt x="36703" y="108392"/>
                </a:cubicBezTo>
                <a:cubicBezTo>
                  <a:pt x="34580" y="108573"/>
                  <a:pt x="32524" y="107782"/>
                  <a:pt x="31034" y="106292"/>
                </a:cubicBezTo>
                <a:lnTo>
                  <a:pt x="2123" y="77381"/>
                </a:lnTo>
                <a:cubicBezTo>
                  <a:pt x="-700" y="74558"/>
                  <a:pt x="-700" y="69973"/>
                  <a:pt x="2123" y="67149"/>
                </a:cubicBezTo>
                <a:cubicBezTo>
                  <a:pt x="4946" y="64326"/>
                  <a:pt x="9531" y="64326"/>
                  <a:pt x="12355" y="67149"/>
                </a:cubicBezTo>
                <a:lnTo>
                  <a:pt x="35280" y="90074"/>
                </a:lnTo>
                <a:lnTo>
                  <a:pt x="88132" y="17414"/>
                </a:lnTo>
                <a:cubicBezTo>
                  <a:pt x="90481" y="14184"/>
                  <a:pt x="94998" y="13461"/>
                  <a:pt x="98228" y="1581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56" name="Text 54"/>
          <p:cNvSpPr/>
          <p:nvPr/>
        </p:nvSpPr>
        <p:spPr>
          <a:xfrm>
            <a:off x="9285765" y="5682992"/>
            <a:ext cx="470829" cy="1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propose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kern="0" spc="88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Hedging Devices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Adverbs and Adjectives for Hedging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920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Modifying probability, frequency, and quantity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17500" y="1317625"/>
            <a:ext cx="5683250" cy="2841625"/>
          </a:xfrm>
          <a:custGeom>
            <a:avLst/>
            <a:gdLst/>
            <a:ahLst/>
            <a:cxnLst/>
            <a:rect l="l" t="t" r="r" b="b"/>
            <a:pathLst>
              <a:path w="5683250" h="2841625">
                <a:moveTo>
                  <a:pt x="31750" y="0"/>
                </a:moveTo>
                <a:lnTo>
                  <a:pt x="5651500" y="0"/>
                </a:lnTo>
                <a:cubicBezTo>
                  <a:pt x="5669023" y="0"/>
                  <a:pt x="5683250" y="14227"/>
                  <a:pt x="5683250" y="31750"/>
                </a:cubicBezTo>
                <a:lnTo>
                  <a:pt x="5683250" y="2746374"/>
                </a:lnTo>
                <a:cubicBezTo>
                  <a:pt x="5683250" y="2798980"/>
                  <a:pt x="5640605" y="2841625"/>
                  <a:pt x="5587999" y="2841625"/>
                </a:cubicBezTo>
                <a:lnTo>
                  <a:pt x="95251" y="2841625"/>
                </a:lnTo>
                <a:cubicBezTo>
                  <a:pt x="42645" y="2841625"/>
                  <a:pt x="0" y="2798980"/>
                  <a:pt x="0" y="2746374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19063" dist="79375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17500" y="1317625"/>
            <a:ext cx="5683250" cy="31750"/>
          </a:xfrm>
          <a:custGeom>
            <a:avLst/>
            <a:gdLst/>
            <a:ahLst/>
            <a:cxnLst/>
            <a:rect l="l" t="t" r="r" b="b"/>
            <a:pathLst>
              <a:path w="5683250" h="31750">
                <a:moveTo>
                  <a:pt x="31750" y="0"/>
                </a:moveTo>
                <a:lnTo>
                  <a:pt x="5651500" y="0"/>
                </a:lnTo>
                <a:cubicBezTo>
                  <a:pt x="5669023" y="0"/>
                  <a:pt x="5683250" y="14227"/>
                  <a:pt x="5683250" y="31750"/>
                </a:cubicBezTo>
                <a:lnTo>
                  <a:pt x="5683250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7" name="Shape 5"/>
          <p:cNvSpPr/>
          <p:nvPr/>
        </p:nvSpPr>
        <p:spPr>
          <a:xfrm>
            <a:off x="508000" y="1524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8" name="Shape 6"/>
          <p:cNvSpPr/>
          <p:nvPr/>
        </p:nvSpPr>
        <p:spPr>
          <a:xfrm>
            <a:off x="619125" y="163512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9844" y="19844"/>
                </a:moveTo>
                <a:cubicBezTo>
                  <a:pt x="8899" y="19844"/>
                  <a:pt x="0" y="28742"/>
                  <a:pt x="0" y="39688"/>
                </a:cubicBezTo>
                <a:lnTo>
                  <a:pt x="0" y="119062"/>
                </a:lnTo>
                <a:cubicBezTo>
                  <a:pt x="0" y="130008"/>
                  <a:pt x="8899" y="138906"/>
                  <a:pt x="19844" y="138906"/>
                </a:cubicBezTo>
                <a:lnTo>
                  <a:pt x="138906" y="138906"/>
                </a:lnTo>
                <a:cubicBezTo>
                  <a:pt x="149851" y="138906"/>
                  <a:pt x="158750" y="130008"/>
                  <a:pt x="158750" y="119062"/>
                </a:cubicBezTo>
                <a:lnTo>
                  <a:pt x="158750" y="39688"/>
                </a:lnTo>
                <a:cubicBezTo>
                  <a:pt x="158750" y="28742"/>
                  <a:pt x="149851" y="19844"/>
                  <a:pt x="138906" y="19844"/>
                </a:cubicBezTo>
                <a:lnTo>
                  <a:pt x="19844" y="19844"/>
                </a:lnTo>
                <a:close/>
                <a:moveTo>
                  <a:pt x="128984" y="57051"/>
                </a:moveTo>
                <a:lnTo>
                  <a:pt x="128984" y="101699"/>
                </a:lnTo>
                <a:cubicBezTo>
                  <a:pt x="128984" y="105823"/>
                  <a:pt x="125667" y="109141"/>
                  <a:pt x="121543" y="109141"/>
                </a:cubicBezTo>
                <a:cubicBezTo>
                  <a:pt x="119342" y="109141"/>
                  <a:pt x="117357" y="108179"/>
                  <a:pt x="115993" y="106660"/>
                </a:cubicBezTo>
                <a:cubicBezTo>
                  <a:pt x="112830" y="108241"/>
                  <a:pt x="109234" y="109141"/>
                  <a:pt x="105420" y="109141"/>
                </a:cubicBezTo>
                <a:cubicBezTo>
                  <a:pt x="92397" y="109141"/>
                  <a:pt x="81855" y="98599"/>
                  <a:pt x="81855" y="85576"/>
                </a:cubicBezTo>
                <a:cubicBezTo>
                  <a:pt x="81855" y="72554"/>
                  <a:pt x="92397" y="62012"/>
                  <a:pt x="105420" y="62012"/>
                </a:cubicBezTo>
                <a:cubicBezTo>
                  <a:pt x="108490" y="62012"/>
                  <a:pt x="111404" y="62601"/>
                  <a:pt x="114102" y="63655"/>
                </a:cubicBezTo>
                <a:lnTo>
                  <a:pt x="114102" y="57051"/>
                </a:lnTo>
                <a:cubicBezTo>
                  <a:pt x="114102" y="52927"/>
                  <a:pt x="117419" y="49609"/>
                  <a:pt x="121543" y="49609"/>
                </a:cubicBezTo>
                <a:cubicBezTo>
                  <a:pt x="125667" y="49609"/>
                  <a:pt x="128984" y="52927"/>
                  <a:pt x="128984" y="57051"/>
                </a:cubicBezTo>
                <a:close/>
                <a:moveTo>
                  <a:pt x="114102" y="85576"/>
                </a:moveTo>
                <a:cubicBezTo>
                  <a:pt x="114102" y="80785"/>
                  <a:pt x="110211" y="76895"/>
                  <a:pt x="105420" y="76895"/>
                </a:cubicBezTo>
                <a:cubicBezTo>
                  <a:pt x="100628" y="76895"/>
                  <a:pt x="96738" y="80785"/>
                  <a:pt x="96738" y="85576"/>
                </a:cubicBezTo>
                <a:cubicBezTo>
                  <a:pt x="96738" y="90368"/>
                  <a:pt x="100628" y="94258"/>
                  <a:pt x="105420" y="94258"/>
                </a:cubicBezTo>
                <a:cubicBezTo>
                  <a:pt x="110211" y="94258"/>
                  <a:pt x="114102" y="90368"/>
                  <a:pt x="114102" y="85576"/>
                </a:cubicBezTo>
                <a:close/>
                <a:moveTo>
                  <a:pt x="49609" y="64492"/>
                </a:moveTo>
                <a:cubicBezTo>
                  <a:pt x="46881" y="64492"/>
                  <a:pt x="44648" y="66725"/>
                  <a:pt x="44648" y="69453"/>
                </a:cubicBezTo>
                <a:lnTo>
                  <a:pt x="44648" y="79375"/>
                </a:lnTo>
                <a:lnTo>
                  <a:pt x="59531" y="79375"/>
                </a:lnTo>
                <a:lnTo>
                  <a:pt x="59531" y="69453"/>
                </a:lnTo>
                <a:cubicBezTo>
                  <a:pt x="59531" y="66725"/>
                  <a:pt x="57299" y="64492"/>
                  <a:pt x="54570" y="64492"/>
                </a:cubicBezTo>
                <a:lnTo>
                  <a:pt x="49609" y="64492"/>
                </a:lnTo>
                <a:close/>
                <a:moveTo>
                  <a:pt x="59531" y="94258"/>
                </a:moveTo>
                <a:lnTo>
                  <a:pt x="44648" y="94258"/>
                </a:lnTo>
                <a:lnTo>
                  <a:pt x="44648" y="101699"/>
                </a:lnTo>
                <a:cubicBezTo>
                  <a:pt x="44648" y="105823"/>
                  <a:pt x="41331" y="109141"/>
                  <a:pt x="37207" y="109141"/>
                </a:cubicBezTo>
                <a:cubicBezTo>
                  <a:pt x="33083" y="109141"/>
                  <a:pt x="29766" y="105823"/>
                  <a:pt x="29766" y="101699"/>
                </a:cubicBezTo>
                <a:lnTo>
                  <a:pt x="29766" y="69453"/>
                </a:lnTo>
                <a:cubicBezTo>
                  <a:pt x="29766" y="58508"/>
                  <a:pt x="38664" y="49609"/>
                  <a:pt x="49609" y="49609"/>
                </a:cubicBezTo>
                <a:lnTo>
                  <a:pt x="54570" y="49609"/>
                </a:lnTo>
                <a:cubicBezTo>
                  <a:pt x="65515" y="49609"/>
                  <a:pt x="74414" y="58508"/>
                  <a:pt x="74414" y="69453"/>
                </a:cubicBezTo>
                <a:lnTo>
                  <a:pt x="74414" y="101699"/>
                </a:lnTo>
                <a:cubicBezTo>
                  <a:pt x="74414" y="105823"/>
                  <a:pt x="71096" y="109141"/>
                  <a:pt x="66973" y="109141"/>
                </a:cubicBezTo>
                <a:cubicBezTo>
                  <a:pt x="62849" y="109141"/>
                  <a:pt x="59531" y="105823"/>
                  <a:pt x="59531" y="101699"/>
                </a:cubicBezTo>
                <a:lnTo>
                  <a:pt x="59531" y="94258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9" name="Text 7"/>
          <p:cNvSpPr/>
          <p:nvPr/>
        </p:nvSpPr>
        <p:spPr>
          <a:xfrm>
            <a:off x="984250" y="1587500"/>
            <a:ext cx="195262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Adverbs of Probability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08000" y="2063750"/>
            <a:ext cx="5302250" cy="571500"/>
          </a:xfrm>
          <a:custGeom>
            <a:avLst/>
            <a:gdLst/>
            <a:ahLst/>
            <a:cxnLst/>
            <a:rect l="l" t="t" r="r" b="b"/>
            <a:pathLst>
              <a:path w="5302250" h="571500">
                <a:moveTo>
                  <a:pt x="63499" y="0"/>
                </a:moveTo>
                <a:lnTo>
                  <a:pt x="5238751" y="0"/>
                </a:lnTo>
                <a:cubicBezTo>
                  <a:pt x="5273820" y="0"/>
                  <a:pt x="5302250" y="28430"/>
                  <a:pt x="5302250" y="63499"/>
                </a:cubicBezTo>
                <a:lnTo>
                  <a:pt x="5302250" y="508001"/>
                </a:lnTo>
                <a:cubicBezTo>
                  <a:pt x="5302250" y="543070"/>
                  <a:pt x="5273820" y="571500"/>
                  <a:pt x="52387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03250" y="2159000"/>
            <a:ext cx="1079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perhaps / possibly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93643" y="2190750"/>
            <a:ext cx="269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LOW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03250" y="2381250"/>
            <a:ext cx="516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error was </a:t>
            </a: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possibly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due to..."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08000" y="2730500"/>
            <a:ext cx="5302250" cy="571500"/>
          </a:xfrm>
          <a:custGeom>
            <a:avLst/>
            <a:gdLst/>
            <a:ahLst/>
            <a:cxnLst/>
            <a:rect l="l" t="t" r="r" b="b"/>
            <a:pathLst>
              <a:path w="5302250" h="571500">
                <a:moveTo>
                  <a:pt x="63499" y="0"/>
                </a:moveTo>
                <a:lnTo>
                  <a:pt x="5238751" y="0"/>
                </a:lnTo>
                <a:cubicBezTo>
                  <a:pt x="5273820" y="0"/>
                  <a:pt x="5302250" y="28430"/>
                  <a:pt x="5302250" y="63499"/>
                </a:cubicBezTo>
                <a:lnTo>
                  <a:pt x="5302250" y="508001"/>
                </a:lnTo>
                <a:cubicBezTo>
                  <a:pt x="5302250" y="543070"/>
                  <a:pt x="5273820" y="571500"/>
                  <a:pt x="52387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603250" y="2825750"/>
            <a:ext cx="952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probably / likely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227538" y="2857500"/>
            <a:ext cx="531813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MODERATE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03250" y="3048000"/>
            <a:ext cx="516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number </a:t>
            </a: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probably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will increase..."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08000" y="3397250"/>
            <a:ext cx="5302250" cy="571500"/>
          </a:xfrm>
          <a:custGeom>
            <a:avLst/>
            <a:gdLst/>
            <a:ahLst/>
            <a:cxnLst/>
            <a:rect l="l" t="t" r="r" b="b"/>
            <a:pathLst>
              <a:path w="5302250" h="571500">
                <a:moveTo>
                  <a:pt x="63499" y="0"/>
                </a:moveTo>
                <a:lnTo>
                  <a:pt x="5238751" y="0"/>
                </a:lnTo>
                <a:cubicBezTo>
                  <a:pt x="5273820" y="0"/>
                  <a:pt x="5302250" y="28430"/>
                  <a:pt x="5302250" y="63499"/>
                </a:cubicBezTo>
                <a:lnTo>
                  <a:pt x="5302250" y="508001"/>
                </a:lnTo>
                <a:cubicBezTo>
                  <a:pt x="5302250" y="543070"/>
                  <a:pt x="5273820" y="571500"/>
                  <a:pt x="52387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603250" y="3492500"/>
            <a:ext cx="1270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evidently / apparently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490865" y="3524250"/>
            <a:ext cx="269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HIGH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03250" y="3714750"/>
            <a:ext cx="516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results </a:t>
            </a: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evidently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support..."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17500" y="4333875"/>
            <a:ext cx="5683250" cy="2397125"/>
          </a:xfrm>
          <a:custGeom>
            <a:avLst/>
            <a:gdLst/>
            <a:ahLst/>
            <a:cxnLst/>
            <a:rect l="l" t="t" r="r" b="b"/>
            <a:pathLst>
              <a:path w="5683250" h="2397125">
                <a:moveTo>
                  <a:pt x="31750" y="0"/>
                </a:moveTo>
                <a:lnTo>
                  <a:pt x="5651500" y="0"/>
                </a:lnTo>
                <a:cubicBezTo>
                  <a:pt x="5669035" y="0"/>
                  <a:pt x="5683250" y="14215"/>
                  <a:pt x="5683250" y="31750"/>
                </a:cubicBezTo>
                <a:lnTo>
                  <a:pt x="5683250" y="2301863"/>
                </a:lnTo>
                <a:cubicBezTo>
                  <a:pt x="5683250" y="2354475"/>
                  <a:pt x="5640600" y="2397125"/>
                  <a:pt x="5587988" y="2397125"/>
                </a:cubicBezTo>
                <a:lnTo>
                  <a:pt x="95262" y="2397125"/>
                </a:lnTo>
                <a:cubicBezTo>
                  <a:pt x="42650" y="2397125"/>
                  <a:pt x="0" y="2354475"/>
                  <a:pt x="0" y="230186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19063" dist="79375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17500" y="4333875"/>
            <a:ext cx="5683250" cy="31750"/>
          </a:xfrm>
          <a:custGeom>
            <a:avLst/>
            <a:gdLst/>
            <a:ahLst/>
            <a:cxnLst/>
            <a:rect l="l" t="t" r="r" b="b"/>
            <a:pathLst>
              <a:path w="5683250" h="31750">
                <a:moveTo>
                  <a:pt x="31750" y="0"/>
                </a:moveTo>
                <a:lnTo>
                  <a:pt x="5651500" y="0"/>
                </a:lnTo>
                <a:cubicBezTo>
                  <a:pt x="5669023" y="0"/>
                  <a:pt x="5683250" y="14227"/>
                  <a:pt x="5683250" y="31750"/>
                </a:cubicBezTo>
                <a:lnTo>
                  <a:pt x="5683250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24" name="Shape 22"/>
          <p:cNvSpPr/>
          <p:nvPr/>
        </p:nvSpPr>
        <p:spPr>
          <a:xfrm>
            <a:off x="508000" y="454025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25" name="Shape 23"/>
          <p:cNvSpPr/>
          <p:nvPr/>
        </p:nvSpPr>
        <p:spPr>
          <a:xfrm>
            <a:off x="603250" y="463550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08322" y="18529"/>
                </a:moveTo>
                <a:lnTo>
                  <a:pt x="111125" y="21183"/>
                </a:lnTo>
                <a:lnTo>
                  <a:pt x="111125" y="7938"/>
                </a:lnTo>
                <a:cubicBezTo>
                  <a:pt x="111125" y="3547"/>
                  <a:pt x="114672" y="0"/>
                  <a:pt x="119063" y="0"/>
                </a:cubicBezTo>
                <a:cubicBezTo>
                  <a:pt x="123453" y="0"/>
                  <a:pt x="127000" y="3547"/>
                  <a:pt x="127000" y="7938"/>
                </a:cubicBezTo>
                <a:lnTo>
                  <a:pt x="127000" y="39688"/>
                </a:lnTo>
                <a:cubicBezTo>
                  <a:pt x="127000" y="44078"/>
                  <a:pt x="123453" y="47625"/>
                  <a:pt x="119063" y="47625"/>
                </a:cubicBezTo>
                <a:lnTo>
                  <a:pt x="87313" y="47625"/>
                </a:lnTo>
                <a:cubicBezTo>
                  <a:pt x="82922" y="47625"/>
                  <a:pt x="79375" y="44078"/>
                  <a:pt x="79375" y="39688"/>
                </a:cubicBezTo>
                <a:cubicBezTo>
                  <a:pt x="79375" y="35297"/>
                  <a:pt x="82922" y="31750"/>
                  <a:pt x="87313" y="31750"/>
                </a:cubicBezTo>
                <a:lnTo>
                  <a:pt x="99194" y="31750"/>
                </a:lnTo>
                <a:lnTo>
                  <a:pt x="97309" y="29964"/>
                </a:lnTo>
                <a:cubicBezTo>
                  <a:pt x="97259" y="29914"/>
                  <a:pt x="97210" y="29865"/>
                  <a:pt x="97160" y="29815"/>
                </a:cubicBezTo>
                <a:cubicBezTo>
                  <a:pt x="78556" y="11212"/>
                  <a:pt x="48419" y="11212"/>
                  <a:pt x="29815" y="29815"/>
                </a:cubicBezTo>
                <a:cubicBezTo>
                  <a:pt x="11212" y="48419"/>
                  <a:pt x="11212" y="78556"/>
                  <a:pt x="29815" y="97160"/>
                </a:cubicBezTo>
                <a:cubicBezTo>
                  <a:pt x="48419" y="115763"/>
                  <a:pt x="78556" y="115763"/>
                  <a:pt x="97160" y="97160"/>
                </a:cubicBezTo>
                <a:cubicBezTo>
                  <a:pt x="99194" y="95126"/>
                  <a:pt x="101005" y="92968"/>
                  <a:pt x="102592" y="90686"/>
                </a:cubicBezTo>
                <a:cubicBezTo>
                  <a:pt x="105097" y="87089"/>
                  <a:pt x="110058" y="86221"/>
                  <a:pt x="113655" y="88726"/>
                </a:cubicBezTo>
                <a:cubicBezTo>
                  <a:pt x="117252" y="91232"/>
                  <a:pt x="118120" y="96193"/>
                  <a:pt x="115615" y="99789"/>
                </a:cubicBezTo>
                <a:cubicBezTo>
                  <a:pt x="113506" y="102815"/>
                  <a:pt x="111100" y="105693"/>
                  <a:pt x="108396" y="108396"/>
                </a:cubicBezTo>
                <a:cubicBezTo>
                  <a:pt x="83592" y="133201"/>
                  <a:pt x="43383" y="133201"/>
                  <a:pt x="18604" y="108396"/>
                </a:cubicBezTo>
                <a:cubicBezTo>
                  <a:pt x="-6176" y="83592"/>
                  <a:pt x="-6201" y="43408"/>
                  <a:pt x="18604" y="18604"/>
                </a:cubicBezTo>
                <a:cubicBezTo>
                  <a:pt x="43383" y="-6176"/>
                  <a:pt x="83517" y="-6201"/>
                  <a:pt x="108322" y="18529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26" name="Text 24"/>
          <p:cNvSpPr/>
          <p:nvPr/>
        </p:nvSpPr>
        <p:spPr>
          <a:xfrm>
            <a:off x="920750" y="4587875"/>
            <a:ext cx="1619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Adverbs of Frequency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08000" y="4984750"/>
            <a:ext cx="2603500" cy="508000"/>
          </a:xfrm>
          <a:custGeom>
            <a:avLst/>
            <a:gdLst/>
            <a:ahLst/>
            <a:cxnLst/>
            <a:rect l="l" t="t" r="r" b="b"/>
            <a:pathLst>
              <a:path w="2603500" h="508000">
                <a:moveTo>
                  <a:pt x="63500" y="0"/>
                </a:moveTo>
                <a:lnTo>
                  <a:pt x="2540000" y="0"/>
                </a:lnTo>
                <a:cubicBezTo>
                  <a:pt x="2575047" y="0"/>
                  <a:pt x="2603500" y="28453"/>
                  <a:pt x="2603500" y="63500"/>
                </a:cubicBezTo>
                <a:lnTo>
                  <a:pt x="2603500" y="444500"/>
                </a:lnTo>
                <a:cubicBezTo>
                  <a:pt x="2603500" y="479547"/>
                  <a:pt x="2575047" y="508000"/>
                  <a:pt x="2540000" y="508000"/>
                </a:cubicBezTo>
                <a:lnTo>
                  <a:pt x="63500" y="508000"/>
                </a:lnTo>
                <a:cubicBezTo>
                  <a:pt x="28453" y="508000"/>
                  <a:pt x="0" y="479547"/>
                  <a:pt x="0" y="444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603250" y="5080000"/>
            <a:ext cx="2468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sometimes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03250" y="5238750"/>
            <a:ext cx="2468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occasionally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3206750" y="4984750"/>
            <a:ext cx="2603500" cy="508000"/>
          </a:xfrm>
          <a:custGeom>
            <a:avLst/>
            <a:gdLst/>
            <a:ahLst/>
            <a:cxnLst/>
            <a:rect l="l" t="t" r="r" b="b"/>
            <a:pathLst>
              <a:path w="2603500" h="508000">
                <a:moveTo>
                  <a:pt x="63500" y="0"/>
                </a:moveTo>
                <a:lnTo>
                  <a:pt x="2540000" y="0"/>
                </a:lnTo>
                <a:cubicBezTo>
                  <a:pt x="2575047" y="0"/>
                  <a:pt x="2603500" y="28453"/>
                  <a:pt x="2603500" y="63500"/>
                </a:cubicBezTo>
                <a:lnTo>
                  <a:pt x="2603500" y="444500"/>
                </a:lnTo>
                <a:cubicBezTo>
                  <a:pt x="2603500" y="479547"/>
                  <a:pt x="2575047" y="508000"/>
                  <a:pt x="2540000" y="508000"/>
                </a:cubicBezTo>
                <a:lnTo>
                  <a:pt x="63500" y="508000"/>
                </a:lnTo>
                <a:cubicBezTo>
                  <a:pt x="28453" y="508000"/>
                  <a:pt x="0" y="479547"/>
                  <a:pt x="0" y="444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3302000" y="5080000"/>
            <a:ext cx="2468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often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3302000" y="5238750"/>
            <a:ext cx="2468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frequently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508000" y="5588000"/>
            <a:ext cx="2603500" cy="508000"/>
          </a:xfrm>
          <a:custGeom>
            <a:avLst/>
            <a:gdLst/>
            <a:ahLst/>
            <a:cxnLst/>
            <a:rect l="l" t="t" r="r" b="b"/>
            <a:pathLst>
              <a:path w="2603500" h="508000">
                <a:moveTo>
                  <a:pt x="63500" y="0"/>
                </a:moveTo>
                <a:lnTo>
                  <a:pt x="2540000" y="0"/>
                </a:lnTo>
                <a:cubicBezTo>
                  <a:pt x="2575047" y="0"/>
                  <a:pt x="2603500" y="28453"/>
                  <a:pt x="2603500" y="63500"/>
                </a:cubicBezTo>
                <a:lnTo>
                  <a:pt x="2603500" y="444500"/>
                </a:lnTo>
                <a:cubicBezTo>
                  <a:pt x="2603500" y="479547"/>
                  <a:pt x="2575047" y="508000"/>
                  <a:pt x="2540000" y="508000"/>
                </a:cubicBezTo>
                <a:lnTo>
                  <a:pt x="63500" y="508000"/>
                </a:lnTo>
                <a:cubicBezTo>
                  <a:pt x="28453" y="508000"/>
                  <a:pt x="0" y="479547"/>
                  <a:pt x="0" y="444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603250" y="5683250"/>
            <a:ext cx="2468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usually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03250" y="5842000"/>
            <a:ext cx="2468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generally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3206750" y="5588000"/>
            <a:ext cx="2603500" cy="508000"/>
          </a:xfrm>
          <a:custGeom>
            <a:avLst/>
            <a:gdLst/>
            <a:ahLst/>
            <a:cxnLst/>
            <a:rect l="l" t="t" r="r" b="b"/>
            <a:pathLst>
              <a:path w="2603500" h="508000">
                <a:moveTo>
                  <a:pt x="63500" y="0"/>
                </a:moveTo>
                <a:lnTo>
                  <a:pt x="2540000" y="0"/>
                </a:lnTo>
                <a:cubicBezTo>
                  <a:pt x="2575047" y="0"/>
                  <a:pt x="2603500" y="28453"/>
                  <a:pt x="2603500" y="63500"/>
                </a:cubicBezTo>
                <a:lnTo>
                  <a:pt x="2603500" y="444500"/>
                </a:lnTo>
                <a:cubicBezTo>
                  <a:pt x="2603500" y="479547"/>
                  <a:pt x="2575047" y="508000"/>
                  <a:pt x="2540000" y="508000"/>
                </a:cubicBezTo>
                <a:lnTo>
                  <a:pt x="63500" y="508000"/>
                </a:lnTo>
                <a:cubicBezTo>
                  <a:pt x="28453" y="508000"/>
                  <a:pt x="0" y="479547"/>
                  <a:pt x="0" y="444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3302000" y="5683250"/>
            <a:ext cx="2468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typically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3302000" y="5842000"/>
            <a:ext cx="2468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 general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508000" y="6191250"/>
            <a:ext cx="5302250" cy="349250"/>
          </a:xfrm>
          <a:custGeom>
            <a:avLst/>
            <a:gdLst/>
            <a:ahLst/>
            <a:cxnLst/>
            <a:rect l="l" t="t" r="r" b="b"/>
            <a:pathLst>
              <a:path w="5302250" h="349250">
                <a:moveTo>
                  <a:pt x="63501" y="0"/>
                </a:moveTo>
                <a:lnTo>
                  <a:pt x="5238749" y="0"/>
                </a:lnTo>
                <a:cubicBezTo>
                  <a:pt x="5273820" y="0"/>
                  <a:pt x="5302250" y="28430"/>
                  <a:pt x="5302250" y="63501"/>
                </a:cubicBezTo>
                <a:lnTo>
                  <a:pt x="5302250" y="285749"/>
                </a:lnTo>
                <a:cubicBezTo>
                  <a:pt x="5302250" y="320820"/>
                  <a:pt x="5273820" y="349250"/>
                  <a:pt x="5238749" y="349250"/>
                </a:cubicBezTo>
                <a:lnTo>
                  <a:pt x="63501" y="349250"/>
                </a:lnTo>
                <a:cubicBezTo>
                  <a:pt x="28430" y="349250"/>
                  <a:pt x="0" y="320820"/>
                  <a:pt x="0" y="28574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03250" y="6286500"/>
            <a:ext cx="516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Example: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"Acceptance rates are </a:t>
            </a: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generally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high..."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191250" y="1317625"/>
            <a:ext cx="5683250" cy="2841625"/>
          </a:xfrm>
          <a:custGeom>
            <a:avLst/>
            <a:gdLst/>
            <a:ahLst/>
            <a:cxnLst/>
            <a:rect l="l" t="t" r="r" b="b"/>
            <a:pathLst>
              <a:path w="5683250" h="2841625">
                <a:moveTo>
                  <a:pt x="31750" y="0"/>
                </a:moveTo>
                <a:lnTo>
                  <a:pt x="5651500" y="0"/>
                </a:lnTo>
                <a:cubicBezTo>
                  <a:pt x="5669023" y="0"/>
                  <a:pt x="5683250" y="14227"/>
                  <a:pt x="5683250" y="31750"/>
                </a:cubicBezTo>
                <a:lnTo>
                  <a:pt x="5683250" y="2746374"/>
                </a:lnTo>
                <a:cubicBezTo>
                  <a:pt x="5683250" y="2798980"/>
                  <a:pt x="5640605" y="2841625"/>
                  <a:pt x="5587999" y="2841625"/>
                </a:cubicBezTo>
                <a:lnTo>
                  <a:pt x="95251" y="2841625"/>
                </a:lnTo>
                <a:cubicBezTo>
                  <a:pt x="42645" y="2841625"/>
                  <a:pt x="0" y="2798980"/>
                  <a:pt x="0" y="2746374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19063" dist="79375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191250" y="1317625"/>
            <a:ext cx="5683250" cy="31750"/>
          </a:xfrm>
          <a:custGeom>
            <a:avLst/>
            <a:gdLst/>
            <a:ahLst/>
            <a:cxnLst/>
            <a:rect l="l" t="t" r="r" b="b"/>
            <a:pathLst>
              <a:path w="5683250" h="31750">
                <a:moveTo>
                  <a:pt x="31750" y="0"/>
                </a:moveTo>
                <a:lnTo>
                  <a:pt x="5651500" y="0"/>
                </a:lnTo>
                <a:cubicBezTo>
                  <a:pt x="5669023" y="0"/>
                  <a:pt x="5683250" y="14227"/>
                  <a:pt x="5683250" y="31750"/>
                </a:cubicBezTo>
                <a:lnTo>
                  <a:pt x="5683250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3" name="Shape 41"/>
          <p:cNvSpPr/>
          <p:nvPr/>
        </p:nvSpPr>
        <p:spPr>
          <a:xfrm>
            <a:off x="6381750" y="1524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4" name="Shape 42"/>
          <p:cNvSpPr/>
          <p:nvPr/>
        </p:nvSpPr>
        <p:spPr>
          <a:xfrm>
            <a:off x="6492875" y="163512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88398" y="15720"/>
                </a:moveTo>
                <a:cubicBezTo>
                  <a:pt x="86785" y="12185"/>
                  <a:pt x="83251" y="9922"/>
                  <a:pt x="79375" y="9922"/>
                </a:cubicBezTo>
                <a:cubicBezTo>
                  <a:pt x="75499" y="9922"/>
                  <a:pt x="71965" y="12185"/>
                  <a:pt x="70352" y="15720"/>
                </a:cubicBezTo>
                <a:lnTo>
                  <a:pt x="18448" y="128984"/>
                </a:lnTo>
                <a:lnTo>
                  <a:pt x="14883" y="128984"/>
                </a:lnTo>
                <a:cubicBezTo>
                  <a:pt x="9395" y="128984"/>
                  <a:pt x="4961" y="133418"/>
                  <a:pt x="4961" y="138906"/>
                </a:cubicBezTo>
                <a:cubicBezTo>
                  <a:pt x="4961" y="144394"/>
                  <a:pt x="9395" y="148828"/>
                  <a:pt x="14883" y="148828"/>
                </a:cubicBezTo>
                <a:lnTo>
                  <a:pt x="42168" y="148828"/>
                </a:lnTo>
                <a:cubicBezTo>
                  <a:pt x="47656" y="148828"/>
                  <a:pt x="52090" y="144394"/>
                  <a:pt x="52090" y="138906"/>
                </a:cubicBezTo>
                <a:cubicBezTo>
                  <a:pt x="52090" y="133418"/>
                  <a:pt x="47656" y="128984"/>
                  <a:pt x="42168" y="128984"/>
                </a:cubicBezTo>
                <a:lnTo>
                  <a:pt x="40277" y="128984"/>
                </a:lnTo>
                <a:lnTo>
                  <a:pt x="47098" y="114102"/>
                </a:lnTo>
                <a:lnTo>
                  <a:pt x="111683" y="114102"/>
                </a:lnTo>
                <a:lnTo>
                  <a:pt x="118504" y="128984"/>
                </a:lnTo>
                <a:lnTo>
                  <a:pt x="116613" y="128984"/>
                </a:lnTo>
                <a:cubicBezTo>
                  <a:pt x="111125" y="128984"/>
                  <a:pt x="106691" y="133418"/>
                  <a:pt x="106691" y="138906"/>
                </a:cubicBezTo>
                <a:cubicBezTo>
                  <a:pt x="106691" y="144394"/>
                  <a:pt x="111125" y="148828"/>
                  <a:pt x="116613" y="148828"/>
                </a:cubicBezTo>
                <a:lnTo>
                  <a:pt x="143898" y="148828"/>
                </a:lnTo>
                <a:cubicBezTo>
                  <a:pt x="149386" y="148828"/>
                  <a:pt x="153820" y="144394"/>
                  <a:pt x="153820" y="138906"/>
                </a:cubicBezTo>
                <a:cubicBezTo>
                  <a:pt x="153820" y="133418"/>
                  <a:pt x="149386" y="128984"/>
                  <a:pt x="143898" y="128984"/>
                </a:cubicBezTo>
                <a:lnTo>
                  <a:pt x="140333" y="128984"/>
                </a:lnTo>
                <a:lnTo>
                  <a:pt x="88429" y="15720"/>
                </a:lnTo>
                <a:close/>
                <a:moveTo>
                  <a:pt x="102567" y="94258"/>
                </a:moveTo>
                <a:lnTo>
                  <a:pt x="56183" y="94258"/>
                </a:lnTo>
                <a:lnTo>
                  <a:pt x="79375" y="43656"/>
                </a:lnTo>
                <a:lnTo>
                  <a:pt x="102567" y="94258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45" name="Text 43"/>
          <p:cNvSpPr/>
          <p:nvPr/>
        </p:nvSpPr>
        <p:spPr>
          <a:xfrm>
            <a:off x="6858000" y="1587500"/>
            <a:ext cx="212725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Adjectives of Probability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381750" y="2063750"/>
            <a:ext cx="5302250" cy="571500"/>
          </a:xfrm>
          <a:custGeom>
            <a:avLst/>
            <a:gdLst/>
            <a:ahLst/>
            <a:cxnLst/>
            <a:rect l="l" t="t" r="r" b="b"/>
            <a:pathLst>
              <a:path w="5302250" h="571500">
                <a:moveTo>
                  <a:pt x="63499" y="0"/>
                </a:moveTo>
                <a:lnTo>
                  <a:pt x="5238751" y="0"/>
                </a:lnTo>
                <a:cubicBezTo>
                  <a:pt x="5273820" y="0"/>
                  <a:pt x="5302250" y="28430"/>
                  <a:pt x="5302250" y="63499"/>
                </a:cubicBezTo>
                <a:lnTo>
                  <a:pt x="5302250" y="508001"/>
                </a:lnTo>
                <a:cubicBezTo>
                  <a:pt x="5302250" y="543070"/>
                  <a:pt x="5273820" y="571500"/>
                  <a:pt x="52387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6477000" y="2159000"/>
            <a:ext cx="5175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possible / probable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477000" y="2381250"/>
            <a:ext cx="516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"It is </a:t>
            </a: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possible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 consumption of fat can cause..."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381750" y="2730500"/>
            <a:ext cx="5302250" cy="571500"/>
          </a:xfrm>
          <a:custGeom>
            <a:avLst/>
            <a:gdLst/>
            <a:ahLst/>
            <a:cxnLst/>
            <a:rect l="l" t="t" r="r" b="b"/>
            <a:pathLst>
              <a:path w="5302250" h="571500">
                <a:moveTo>
                  <a:pt x="63499" y="0"/>
                </a:moveTo>
                <a:lnTo>
                  <a:pt x="5238751" y="0"/>
                </a:lnTo>
                <a:cubicBezTo>
                  <a:pt x="5273820" y="0"/>
                  <a:pt x="5302250" y="28430"/>
                  <a:pt x="5302250" y="63499"/>
                </a:cubicBezTo>
                <a:lnTo>
                  <a:pt x="5302250" y="508001"/>
                </a:lnTo>
                <a:cubicBezTo>
                  <a:pt x="5302250" y="543070"/>
                  <a:pt x="5273820" y="571500"/>
                  <a:pt x="52387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6477000" y="2825750"/>
            <a:ext cx="5175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likely / unlikely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477000" y="3048000"/>
            <a:ext cx="516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"It is </a:t>
            </a: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likely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 the experimental group..."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381750" y="3397250"/>
            <a:ext cx="5302250" cy="571500"/>
          </a:xfrm>
          <a:custGeom>
            <a:avLst/>
            <a:gdLst/>
            <a:ahLst/>
            <a:cxnLst/>
            <a:rect l="l" t="t" r="r" b="b"/>
            <a:pathLst>
              <a:path w="5302250" h="571500">
                <a:moveTo>
                  <a:pt x="63499" y="0"/>
                </a:moveTo>
                <a:lnTo>
                  <a:pt x="5238751" y="0"/>
                </a:lnTo>
                <a:cubicBezTo>
                  <a:pt x="5273820" y="0"/>
                  <a:pt x="5302250" y="28430"/>
                  <a:pt x="5302250" y="63499"/>
                </a:cubicBezTo>
                <a:lnTo>
                  <a:pt x="5302250" y="508001"/>
                </a:lnTo>
                <a:cubicBezTo>
                  <a:pt x="5302250" y="543070"/>
                  <a:pt x="5273820" y="571500"/>
                  <a:pt x="52387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6477000" y="3492500"/>
            <a:ext cx="5175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conceivable / questionable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477000" y="3714750"/>
            <a:ext cx="516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"A </a:t>
            </a: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conceivable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explanation is that..."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191250" y="4333875"/>
            <a:ext cx="5683250" cy="2492375"/>
          </a:xfrm>
          <a:custGeom>
            <a:avLst/>
            <a:gdLst/>
            <a:ahLst/>
            <a:cxnLst/>
            <a:rect l="l" t="t" r="r" b="b"/>
            <a:pathLst>
              <a:path w="5683250" h="2746375">
                <a:moveTo>
                  <a:pt x="31750" y="0"/>
                </a:moveTo>
                <a:lnTo>
                  <a:pt x="5651500" y="0"/>
                </a:lnTo>
                <a:cubicBezTo>
                  <a:pt x="5669023" y="0"/>
                  <a:pt x="5683250" y="14227"/>
                  <a:pt x="5683250" y="31750"/>
                </a:cubicBezTo>
                <a:lnTo>
                  <a:pt x="5683250" y="2651131"/>
                </a:lnTo>
                <a:cubicBezTo>
                  <a:pt x="5683250" y="2703733"/>
                  <a:pt x="5640608" y="2746375"/>
                  <a:pt x="5588006" y="2746375"/>
                </a:cubicBezTo>
                <a:lnTo>
                  <a:pt x="95244" y="2746375"/>
                </a:lnTo>
                <a:cubicBezTo>
                  <a:pt x="42678" y="2746375"/>
                  <a:pt x="0" y="2703697"/>
                  <a:pt x="0" y="2651131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19063" dist="79375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6" name="Shape 54"/>
          <p:cNvSpPr/>
          <p:nvPr/>
        </p:nvSpPr>
        <p:spPr>
          <a:xfrm>
            <a:off x="6191250" y="4333875"/>
            <a:ext cx="5683250" cy="31750"/>
          </a:xfrm>
          <a:custGeom>
            <a:avLst/>
            <a:gdLst/>
            <a:ahLst/>
            <a:cxnLst/>
            <a:rect l="l" t="t" r="r" b="b"/>
            <a:pathLst>
              <a:path w="5683250" h="31750">
                <a:moveTo>
                  <a:pt x="31750" y="0"/>
                </a:moveTo>
                <a:lnTo>
                  <a:pt x="5651500" y="0"/>
                </a:lnTo>
                <a:cubicBezTo>
                  <a:pt x="5669023" y="0"/>
                  <a:pt x="5683250" y="14227"/>
                  <a:pt x="5683250" y="31750"/>
                </a:cubicBezTo>
                <a:lnTo>
                  <a:pt x="5683250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57" name="Shape 55"/>
          <p:cNvSpPr/>
          <p:nvPr/>
        </p:nvSpPr>
        <p:spPr>
          <a:xfrm>
            <a:off x="6381750" y="454025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58" name="Shape 56"/>
          <p:cNvSpPr/>
          <p:nvPr/>
        </p:nvSpPr>
        <p:spPr>
          <a:xfrm>
            <a:off x="6469063" y="4635500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61168" y="92918"/>
                </a:moveTo>
                <a:lnTo>
                  <a:pt x="37356" y="116731"/>
                </a:lnTo>
                <a:cubicBezTo>
                  <a:pt x="34255" y="119831"/>
                  <a:pt x="29220" y="119831"/>
                  <a:pt x="26119" y="116731"/>
                </a:cubicBezTo>
                <a:lnTo>
                  <a:pt x="2307" y="92918"/>
                </a:lnTo>
                <a:cubicBezTo>
                  <a:pt x="-794" y="89818"/>
                  <a:pt x="-794" y="84782"/>
                  <a:pt x="2307" y="81682"/>
                </a:cubicBezTo>
                <a:cubicBezTo>
                  <a:pt x="5407" y="78581"/>
                  <a:pt x="10443" y="78581"/>
                  <a:pt x="13543" y="81682"/>
                </a:cubicBezTo>
                <a:lnTo>
                  <a:pt x="23812" y="91951"/>
                </a:lnTo>
                <a:lnTo>
                  <a:pt x="23812" y="15875"/>
                </a:lnTo>
                <a:cubicBezTo>
                  <a:pt x="23812" y="11485"/>
                  <a:pt x="27360" y="7938"/>
                  <a:pt x="31750" y="7938"/>
                </a:cubicBezTo>
                <a:cubicBezTo>
                  <a:pt x="36140" y="7938"/>
                  <a:pt x="39688" y="11485"/>
                  <a:pt x="39688" y="15875"/>
                </a:cubicBezTo>
                <a:lnTo>
                  <a:pt x="39688" y="91951"/>
                </a:lnTo>
                <a:lnTo>
                  <a:pt x="49957" y="81682"/>
                </a:lnTo>
                <a:cubicBezTo>
                  <a:pt x="53057" y="78581"/>
                  <a:pt x="58093" y="78581"/>
                  <a:pt x="61193" y="81682"/>
                </a:cubicBezTo>
                <a:cubicBezTo>
                  <a:pt x="64294" y="84782"/>
                  <a:pt x="64294" y="89818"/>
                  <a:pt x="61193" y="92918"/>
                </a:cubicBezTo>
                <a:close/>
                <a:moveTo>
                  <a:pt x="79375" y="119063"/>
                </a:moveTo>
                <a:cubicBezTo>
                  <a:pt x="74985" y="119063"/>
                  <a:pt x="71438" y="115515"/>
                  <a:pt x="71438" y="111125"/>
                </a:cubicBezTo>
                <a:cubicBezTo>
                  <a:pt x="71438" y="106735"/>
                  <a:pt x="74985" y="103188"/>
                  <a:pt x="79375" y="103188"/>
                </a:cubicBezTo>
                <a:lnTo>
                  <a:pt x="87313" y="103188"/>
                </a:lnTo>
                <a:cubicBezTo>
                  <a:pt x="91703" y="103188"/>
                  <a:pt x="95250" y="106735"/>
                  <a:pt x="95250" y="111125"/>
                </a:cubicBezTo>
                <a:cubicBezTo>
                  <a:pt x="95250" y="115515"/>
                  <a:pt x="91703" y="119063"/>
                  <a:pt x="87313" y="119063"/>
                </a:cubicBezTo>
                <a:lnTo>
                  <a:pt x="79375" y="119063"/>
                </a:lnTo>
                <a:close/>
                <a:moveTo>
                  <a:pt x="79375" y="87313"/>
                </a:moveTo>
                <a:cubicBezTo>
                  <a:pt x="74985" y="87313"/>
                  <a:pt x="71438" y="83765"/>
                  <a:pt x="71438" y="79375"/>
                </a:cubicBezTo>
                <a:cubicBezTo>
                  <a:pt x="71438" y="74985"/>
                  <a:pt x="74985" y="71438"/>
                  <a:pt x="79375" y="71438"/>
                </a:cubicBezTo>
                <a:lnTo>
                  <a:pt x="103188" y="71438"/>
                </a:lnTo>
                <a:cubicBezTo>
                  <a:pt x="107578" y="71438"/>
                  <a:pt x="111125" y="74985"/>
                  <a:pt x="111125" y="79375"/>
                </a:cubicBezTo>
                <a:cubicBezTo>
                  <a:pt x="111125" y="83765"/>
                  <a:pt x="107578" y="87313"/>
                  <a:pt x="103188" y="87313"/>
                </a:cubicBezTo>
                <a:lnTo>
                  <a:pt x="79375" y="87313"/>
                </a:lnTo>
                <a:close/>
                <a:moveTo>
                  <a:pt x="79375" y="55563"/>
                </a:moveTo>
                <a:cubicBezTo>
                  <a:pt x="74985" y="55563"/>
                  <a:pt x="71438" y="52015"/>
                  <a:pt x="71438" y="47625"/>
                </a:cubicBezTo>
                <a:cubicBezTo>
                  <a:pt x="71438" y="43235"/>
                  <a:pt x="74985" y="39688"/>
                  <a:pt x="79375" y="39688"/>
                </a:cubicBezTo>
                <a:lnTo>
                  <a:pt x="119063" y="39688"/>
                </a:lnTo>
                <a:cubicBezTo>
                  <a:pt x="123453" y="39688"/>
                  <a:pt x="127000" y="43235"/>
                  <a:pt x="127000" y="47625"/>
                </a:cubicBezTo>
                <a:cubicBezTo>
                  <a:pt x="127000" y="52015"/>
                  <a:pt x="123453" y="55563"/>
                  <a:pt x="119063" y="55563"/>
                </a:cubicBezTo>
                <a:lnTo>
                  <a:pt x="79375" y="55563"/>
                </a:lnTo>
                <a:close/>
                <a:moveTo>
                  <a:pt x="79375" y="23812"/>
                </a:moveTo>
                <a:cubicBezTo>
                  <a:pt x="74985" y="23812"/>
                  <a:pt x="71438" y="20265"/>
                  <a:pt x="71438" y="15875"/>
                </a:cubicBezTo>
                <a:cubicBezTo>
                  <a:pt x="71438" y="11485"/>
                  <a:pt x="74985" y="7938"/>
                  <a:pt x="79375" y="7938"/>
                </a:cubicBezTo>
                <a:lnTo>
                  <a:pt x="134938" y="7938"/>
                </a:lnTo>
                <a:cubicBezTo>
                  <a:pt x="139328" y="7938"/>
                  <a:pt x="142875" y="11485"/>
                  <a:pt x="142875" y="15875"/>
                </a:cubicBezTo>
                <a:cubicBezTo>
                  <a:pt x="142875" y="20265"/>
                  <a:pt x="139328" y="23812"/>
                  <a:pt x="134938" y="23812"/>
                </a:cubicBezTo>
                <a:lnTo>
                  <a:pt x="79375" y="23812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59" name="Text 57"/>
          <p:cNvSpPr/>
          <p:nvPr/>
        </p:nvSpPr>
        <p:spPr>
          <a:xfrm>
            <a:off x="6794500" y="4587875"/>
            <a:ext cx="1619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Adjectives of Quantity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6381750" y="4984750"/>
            <a:ext cx="5302250" cy="571500"/>
          </a:xfrm>
          <a:custGeom>
            <a:avLst/>
            <a:gdLst/>
            <a:ahLst/>
            <a:cxnLst/>
            <a:rect l="l" t="t" r="r" b="b"/>
            <a:pathLst>
              <a:path w="5302250" h="571500">
                <a:moveTo>
                  <a:pt x="63499" y="0"/>
                </a:moveTo>
                <a:lnTo>
                  <a:pt x="5238751" y="0"/>
                </a:lnTo>
                <a:cubicBezTo>
                  <a:pt x="5273820" y="0"/>
                  <a:pt x="5302250" y="28430"/>
                  <a:pt x="5302250" y="63499"/>
                </a:cubicBezTo>
                <a:lnTo>
                  <a:pt x="5302250" y="508001"/>
                </a:lnTo>
                <a:cubicBezTo>
                  <a:pt x="5302250" y="543070"/>
                  <a:pt x="5273820" y="571500"/>
                  <a:pt x="52387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61" name="Text 59"/>
          <p:cNvSpPr/>
          <p:nvPr/>
        </p:nvSpPr>
        <p:spPr>
          <a:xfrm>
            <a:off x="6477000" y="5080000"/>
            <a:ext cx="5175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some / many / most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6477000" y="5302250"/>
            <a:ext cx="516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</a:t>
            </a: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Some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students use AI on </a:t>
            </a: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many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assignments."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6381750" y="5651500"/>
            <a:ext cx="5302250" cy="571500"/>
          </a:xfrm>
          <a:custGeom>
            <a:avLst/>
            <a:gdLst/>
            <a:ahLst/>
            <a:cxnLst/>
            <a:rect l="l" t="t" r="r" b="b"/>
            <a:pathLst>
              <a:path w="5302250" h="571500">
                <a:moveTo>
                  <a:pt x="63499" y="0"/>
                </a:moveTo>
                <a:lnTo>
                  <a:pt x="5238751" y="0"/>
                </a:lnTo>
                <a:cubicBezTo>
                  <a:pt x="5273820" y="0"/>
                  <a:pt x="5302250" y="28430"/>
                  <a:pt x="5302250" y="63499"/>
                </a:cubicBezTo>
                <a:lnTo>
                  <a:pt x="5302250" y="508001"/>
                </a:lnTo>
                <a:cubicBezTo>
                  <a:pt x="5302250" y="543070"/>
                  <a:pt x="5273820" y="571500"/>
                  <a:pt x="52387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6477000" y="5746750"/>
            <a:ext cx="5175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one of / a portion of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6477000" y="5969000"/>
            <a:ext cx="516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"Inflation is </a:t>
            </a: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one of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 causes of..."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6381750" y="6318250"/>
            <a:ext cx="5302250" cy="571500"/>
          </a:xfrm>
          <a:custGeom>
            <a:avLst/>
            <a:gdLst/>
            <a:ahLst/>
            <a:cxnLst/>
            <a:rect l="l" t="t" r="r" b="b"/>
            <a:pathLst>
              <a:path w="5302250" h="571500">
                <a:moveTo>
                  <a:pt x="63499" y="0"/>
                </a:moveTo>
                <a:lnTo>
                  <a:pt x="5238751" y="0"/>
                </a:lnTo>
                <a:cubicBezTo>
                  <a:pt x="5273820" y="0"/>
                  <a:pt x="5302250" y="28430"/>
                  <a:pt x="5302250" y="63499"/>
                </a:cubicBezTo>
                <a:lnTo>
                  <a:pt x="5302250" y="508001"/>
                </a:lnTo>
                <a:cubicBezTo>
                  <a:pt x="5302250" y="543070"/>
                  <a:pt x="5273820" y="571500"/>
                  <a:pt x="5238751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67" name="Text 65"/>
          <p:cNvSpPr/>
          <p:nvPr/>
        </p:nvSpPr>
        <p:spPr>
          <a:xfrm>
            <a:off x="6477000" y="6413500"/>
            <a:ext cx="5175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rough / approximate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6477000" y="6635750"/>
            <a:ext cx="516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"An </a:t>
            </a:r>
            <a:r>
              <a:rPr lang="en-US" sz="875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approximate</a:t>
            </a:r>
            <a:r>
              <a:rPr lang="en-US" sz="8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estimate suggests..."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420" y="320420"/>
            <a:ext cx="11607233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b="1" kern="0" spc="88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Advanced Hedging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20420" y="544715"/>
            <a:ext cx="11695348" cy="320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71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Noun Phrases and Complex Structures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20420" y="929219"/>
            <a:ext cx="11623254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Formulaic academic language for sophisticated hedging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0420" y="1329745"/>
            <a:ext cx="5679453" cy="3156142"/>
          </a:xfrm>
          <a:custGeom>
            <a:avLst/>
            <a:gdLst/>
            <a:ahLst/>
            <a:cxnLst/>
            <a:rect l="l" t="t" r="r" b="b"/>
            <a:pathLst>
              <a:path w="5679453" h="3156142">
                <a:moveTo>
                  <a:pt x="32042" y="0"/>
                </a:moveTo>
                <a:lnTo>
                  <a:pt x="5647411" y="0"/>
                </a:lnTo>
                <a:cubicBezTo>
                  <a:pt x="5665108" y="0"/>
                  <a:pt x="5679453" y="14346"/>
                  <a:pt x="5679453" y="32042"/>
                </a:cubicBezTo>
                <a:lnTo>
                  <a:pt x="5679453" y="3060006"/>
                </a:lnTo>
                <a:cubicBezTo>
                  <a:pt x="5679453" y="3113100"/>
                  <a:pt x="5636412" y="3156142"/>
                  <a:pt x="5583317" y="3156142"/>
                </a:cubicBezTo>
                <a:lnTo>
                  <a:pt x="96136" y="3156142"/>
                </a:lnTo>
                <a:cubicBezTo>
                  <a:pt x="43042" y="3156142"/>
                  <a:pt x="0" y="3113100"/>
                  <a:pt x="0" y="3060006"/>
                </a:cubicBez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20158" dist="80105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420" y="1329745"/>
            <a:ext cx="5679453" cy="32042"/>
          </a:xfrm>
          <a:custGeom>
            <a:avLst/>
            <a:gdLst/>
            <a:ahLst/>
            <a:cxnLst/>
            <a:rect l="l" t="t" r="r" b="b"/>
            <a:pathLst>
              <a:path w="5679453" h="32042">
                <a:moveTo>
                  <a:pt x="32042" y="0"/>
                </a:moveTo>
                <a:lnTo>
                  <a:pt x="5647411" y="0"/>
                </a:lnTo>
                <a:cubicBezTo>
                  <a:pt x="5665108" y="0"/>
                  <a:pt x="5679453" y="14346"/>
                  <a:pt x="5679453" y="32042"/>
                </a:cubicBezTo>
                <a:lnTo>
                  <a:pt x="5679453" y="32042"/>
                </a:lnTo>
                <a:lnTo>
                  <a:pt x="0" y="32042"/>
                </a:ln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7" name="Shape 5"/>
          <p:cNvSpPr/>
          <p:nvPr/>
        </p:nvSpPr>
        <p:spPr>
          <a:xfrm>
            <a:off x="512673" y="1538018"/>
            <a:ext cx="320420" cy="320420"/>
          </a:xfrm>
          <a:custGeom>
            <a:avLst/>
            <a:gdLst/>
            <a:ahLst/>
            <a:cxnLst/>
            <a:rect l="l" t="t" r="r" b="b"/>
            <a:pathLst>
              <a:path w="320420" h="320420">
                <a:moveTo>
                  <a:pt x="64084" y="0"/>
                </a:moveTo>
                <a:lnTo>
                  <a:pt x="256336" y="0"/>
                </a:lnTo>
                <a:cubicBezTo>
                  <a:pt x="291729" y="0"/>
                  <a:pt x="320420" y="28691"/>
                  <a:pt x="320420" y="64084"/>
                </a:cubicBezTo>
                <a:lnTo>
                  <a:pt x="320420" y="256336"/>
                </a:lnTo>
                <a:cubicBezTo>
                  <a:pt x="320420" y="291729"/>
                  <a:pt x="291729" y="320421"/>
                  <a:pt x="256336" y="320420"/>
                </a:cubicBezTo>
                <a:lnTo>
                  <a:pt x="64084" y="320420"/>
                </a:lnTo>
                <a:cubicBezTo>
                  <a:pt x="28691" y="320420"/>
                  <a:pt x="0" y="291729"/>
                  <a:pt x="0" y="256336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8" name="Shape 6"/>
          <p:cNvSpPr/>
          <p:nvPr/>
        </p:nvSpPr>
        <p:spPr>
          <a:xfrm>
            <a:off x="616809" y="1634145"/>
            <a:ext cx="112147" cy="128168"/>
          </a:xfrm>
          <a:custGeom>
            <a:avLst/>
            <a:gdLst/>
            <a:ahLst/>
            <a:cxnLst/>
            <a:rect l="l" t="t" r="r" b="b"/>
            <a:pathLst>
              <a:path w="112147" h="128168">
                <a:moveTo>
                  <a:pt x="112147" y="74097"/>
                </a:moveTo>
                <a:cubicBezTo>
                  <a:pt x="112147" y="90694"/>
                  <a:pt x="98705" y="104137"/>
                  <a:pt x="82108" y="104137"/>
                </a:cubicBezTo>
                <a:lnTo>
                  <a:pt x="80105" y="104137"/>
                </a:lnTo>
                <a:cubicBezTo>
                  <a:pt x="75674" y="104137"/>
                  <a:pt x="72095" y="100557"/>
                  <a:pt x="72095" y="96126"/>
                </a:cubicBezTo>
                <a:cubicBezTo>
                  <a:pt x="72095" y="91695"/>
                  <a:pt x="75674" y="88116"/>
                  <a:pt x="80105" y="88116"/>
                </a:cubicBezTo>
                <a:lnTo>
                  <a:pt x="82108" y="88116"/>
                </a:lnTo>
                <a:cubicBezTo>
                  <a:pt x="89843" y="88116"/>
                  <a:pt x="96126" y="81832"/>
                  <a:pt x="96126" y="74097"/>
                </a:cubicBezTo>
                <a:lnTo>
                  <a:pt x="96126" y="72095"/>
                </a:lnTo>
                <a:lnTo>
                  <a:pt x="80105" y="72095"/>
                </a:lnTo>
                <a:cubicBezTo>
                  <a:pt x="71269" y="72095"/>
                  <a:pt x="64084" y="64910"/>
                  <a:pt x="64084" y="56074"/>
                </a:cubicBezTo>
                <a:lnTo>
                  <a:pt x="64084" y="40053"/>
                </a:lnTo>
                <a:cubicBezTo>
                  <a:pt x="64084" y="31216"/>
                  <a:pt x="71269" y="24032"/>
                  <a:pt x="80105" y="24032"/>
                </a:cubicBezTo>
                <a:lnTo>
                  <a:pt x="96126" y="24032"/>
                </a:lnTo>
                <a:cubicBezTo>
                  <a:pt x="104963" y="24032"/>
                  <a:pt x="112147" y="31216"/>
                  <a:pt x="112147" y="40053"/>
                </a:cubicBezTo>
                <a:lnTo>
                  <a:pt x="112147" y="74097"/>
                </a:lnTo>
                <a:close/>
                <a:moveTo>
                  <a:pt x="48063" y="74097"/>
                </a:moveTo>
                <a:cubicBezTo>
                  <a:pt x="48063" y="90694"/>
                  <a:pt x="34620" y="104137"/>
                  <a:pt x="18024" y="104137"/>
                </a:cubicBezTo>
                <a:lnTo>
                  <a:pt x="16021" y="104137"/>
                </a:lnTo>
                <a:cubicBezTo>
                  <a:pt x="11590" y="104137"/>
                  <a:pt x="8011" y="100557"/>
                  <a:pt x="8011" y="96126"/>
                </a:cubicBezTo>
                <a:cubicBezTo>
                  <a:pt x="8011" y="91695"/>
                  <a:pt x="11590" y="88116"/>
                  <a:pt x="16021" y="88116"/>
                </a:cubicBezTo>
                <a:lnTo>
                  <a:pt x="18024" y="88116"/>
                </a:lnTo>
                <a:cubicBezTo>
                  <a:pt x="25759" y="88116"/>
                  <a:pt x="32042" y="81832"/>
                  <a:pt x="32042" y="74097"/>
                </a:cubicBezTo>
                <a:lnTo>
                  <a:pt x="32042" y="72095"/>
                </a:lnTo>
                <a:lnTo>
                  <a:pt x="16021" y="72095"/>
                </a:lnTo>
                <a:cubicBezTo>
                  <a:pt x="7184" y="72095"/>
                  <a:pt x="0" y="64910"/>
                  <a:pt x="0" y="56074"/>
                </a:cubicBezTo>
                <a:lnTo>
                  <a:pt x="0" y="40053"/>
                </a:lnTo>
                <a:cubicBezTo>
                  <a:pt x="0" y="31216"/>
                  <a:pt x="7184" y="24032"/>
                  <a:pt x="16021" y="24032"/>
                </a:cubicBezTo>
                <a:lnTo>
                  <a:pt x="32042" y="24032"/>
                </a:lnTo>
                <a:cubicBezTo>
                  <a:pt x="40879" y="24032"/>
                  <a:pt x="48063" y="31216"/>
                  <a:pt x="48063" y="40053"/>
                </a:cubicBezTo>
                <a:lnTo>
                  <a:pt x="48063" y="74097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9" name="Text 7"/>
          <p:cNvSpPr/>
          <p:nvPr/>
        </p:nvSpPr>
        <p:spPr>
          <a:xfrm>
            <a:off x="929219" y="1586081"/>
            <a:ext cx="1754302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'That' Clause Structures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12673" y="1986607"/>
            <a:ext cx="5294949" cy="704925"/>
          </a:xfrm>
          <a:custGeom>
            <a:avLst/>
            <a:gdLst/>
            <a:ahLst/>
            <a:cxnLst/>
            <a:rect l="l" t="t" r="r" b="b"/>
            <a:pathLst>
              <a:path w="5294949" h="704925">
                <a:moveTo>
                  <a:pt x="64085" y="0"/>
                </a:moveTo>
                <a:lnTo>
                  <a:pt x="5230864" y="0"/>
                </a:lnTo>
                <a:cubicBezTo>
                  <a:pt x="5266257" y="0"/>
                  <a:pt x="5294949" y="28692"/>
                  <a:pt x="5294949" y="64085"/>
                </a:cubicBezTo>
                <a:lnTo>
                  <a:pt x="5294949" y="640840"/>
                </a:lnTo>
                <a:cubicBezTo>
                  <a:pt x="5294949" y="676233"/>
                  <a:pt x="5266257" y="704925"/>
                  <a:pt x="5230864" y="704925"/>
                </a:cubicBezTo>
                <a:lnTo>
                  <a:pt x="64085" y="704925"/>
                </a:lnTo>
                <a:cubicBezTo>
                  <a:pt x="28692" y="704925"/>
                  <a:pt x="0" y="676233"/>
                  <a:pt x="0" y="640840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08799" y="2082733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It + be + adjective + that: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08799" y="2274986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"It is </a:t>
            </a:r>
            <a:r>
              <a:rPr lang="en-US" sz="883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possible/likely/probable</a:t>
            </a: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that..."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08799" y="2435196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"It is </a:t>
            </a:r>
            <a:r>
              <a:rPr lang="en-US" sz="883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unclear/questionable</a:t>
            </a: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whether..."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12673" y="2787658"/>
            <a:ext cx="5294949" cy="704925"/>
          </a:xfrm>
          <a:custGeom>
            <a:avLst/>
            <a:gdLst/>
            <a:ahLst/>
            <a:cxnLst/>
            <a:rect l="l" t="t" r="r" b="b"/>
            <a:pathLst>
              <a:path w="5294949" h="704925">
                <a:moveTo>
                  <a:pt x="64085" y="0"/>
                </a:moveTo>
                <a:lnTo>
                  <a:pt x="5230864" y="0"/>
                </a:lnTo>
                <a:cubicBezTo>
                  <a:pt x="5266257" y="0"/>
                  <a:pt x="5294949" y="28692"/>
                  <a:pt x="5294949" y="64085"/>
                </a:cubicBezTo>
                <a:lnTo>
                  <a:pt x="5294949" y="640840"/>
                </a:lnTo>
                <a:cubicBezTo>
                  <a:pt x="5294949" y="676233"/>
                  <a:pt x="5266257" y="704925"/>
                  <a:pt x="5230864" y="704925"/>
                </a:cubicBezTo>
                <a:lnTo>
                  <a:pt x="64085" y="704925"/>
                </a:lnTo>
                <a:cubicBezTo>
                  <a:pt x="28692" y="704925"/>
                  <a:pt x="0" y="676233"/>
                  <a:pt x="0" y="640840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608799" y="2883784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It + passive verb + that: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08799" y="3076037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"It is </a:t>
            </a:r>
            <a:r>
              <a:rPr lang="en-US" sz="883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thought/believed/assumed</a:t>
            </a: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that..."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08799" y="3236247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"It has been </a:t>
            </a:r>
            <a:r>
              <a:rPr lang="en-US" sz="883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suggested/argued/claimed</a:t>
            </a: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that..."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12673" y="3588710"/>
            <a:ext cx="5294949" cy="704925"/>
          </a:xfrm>
          <a:custGeom>
            <a:avLst/>
            <a:gdLst/>
            <a:ahLst/>
            <a:cxnLst/>
            <a:rect l="l" t="t" r="r" b="b"/>
            <a:pathLst>
              <a:path w="5294949" h="704925">
                <a:moveTo>
                  <a:pt x="64085" y="0"/>
                </a:moveTo>
                <a:lnTo>
                  <a:pt x="5230864" y="0"/>
                </a:lnTo>
                <a:cubicBezTo>
                  <a:pt x="5266257" y="0"/>
                  <a:pt x="5294949" y="28692"/>
                  <a:pt x="5294949" y="64085"/>
                </a:cubicBezTo>
                <a:lnTo>
                  <a:pt x="5294949" y="640840"/>
                </a:lnTo>
                <a:cubicBezTo>
                  <a:pt x="5294949" y="676233"/>
                  <a:pt x="5266257" y="704925"/>
                  <a:pt x="5230864" y="704925"/>
                </a:cubicBezTo>
                <a:lnTo>
                  <a:pt x="64085" y="704925"/>
                </a:lnTo>
                <a:cubicBezTo>
                  <a:pt x="28692" y="704925"/>
                  <a:pt x="0" y="676233"/>
                  <a:pt x="0" y="640840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608799" y="3684836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There + be + noun + that: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08799" y="3877088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"There is </a:t>
            </a:r>
            <a:r>
              <a:rPr lang="en-US" sz="883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 possibility/probability</a:t>
            </a: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that..."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08799" y="4037298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"There is </a:t>
            </a:r>
            <a:r>
              <a:rPr lang="en-US" sz="883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some evidence/indication</a:t>
            </a: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that..."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20420" y="4662118"/>
            <a:ext cx="5679453" cy="2194880"/>
          </a:xfrm>
          <a:custGeom>
            <a:avLst/>
            <a:gdLst/>
            <a:ahLst/>
            <a:cxnLst/>
            <a:rect l="l" t="t" r="r" b="b"/>
            <a:pathLst>
              <a:path w="5679453" h="2194880">
                <a:moveTo>
                  <a:pt x="32042" y="0"/>
                </a:moveTo>
                <a:lnTo>
                  <a:pt x="5647411" y="0"/>
                </a:lnTo>
                <a:cubicBezTo>
                  <a:pt x="5665108" y="0"/>
                  <a:pt x="5679453" y="14346"/>
                  <a:pt x="5679453" y="32042"/>
                </a:cubicBezTo>
                <a:lnTo>
                  <a:pt x="5679453" y="2098745"/>
                </a:lnTo>
                <a:cubicBezTo>
                  <a:pt x="5679453" y="2151839"/>
                  <a:pt x="5636412" y="2194880"/>
                  <a:pt x="5583318" y="2194880"/>
                </a:cubicBezTo>
                <a:lnTo>
                  <a:pt x="96136" y="2194880"/>
                </a:lnTo>
                <a:cubicBezTo>
                  <a:pt x="43041" y="2194880"/>
                  <a:pt x="0" y="2151839"/>
                  <a:pt x="0" y="2098745"/>
                </a:cubicBez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20158" dist="80105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0420" y="4662118"/>
            <a:ext cx="5679453" cy="32042"/>
          </a:xfrm>
          <a:custGeom>
            <a:avLst/>
            <a:gdLst/>
            <a:ahLst/>
            <a:cxnLst/>
            <a:rect l="l" t="t" r="r" b="b"/>
            <a:pathLst>
              <a:path w="5679453" h="32042">
                <a:moveTo>
                  <a:pt x="32042" y="0"/>
                </a:moveTo>
                <a:lnTo>
                  <a:pt x="5647411" y="0"/>
                </a:lnTo>
                <a:cubicBezTo>
                  <a:pt x="5665108" y="0"/>
                  <a:pt x="5679453" y="14346"/>
                  <a:pt x="5679453" y="32042"/>
                </a:cubicBezTo>
                <a:lnTo>
                  <a:pt x="5679453" y="32042"/>
                </a:lnTo>
                <a:lnTo>
                  <a:pt x="0" y="32042"/>
                </a:ln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4" name="Shape 22"/>
          <p:cNvSpPr/>
          <p:nvPr/>
        </p:nvSpPr>
        <p:spPr>
          <a:xfrm>
            <a:off x="512673" y="4870392"/>
            <a:ext cx="320420" cy="320420"/>
          </a:xfrm>
          <a:custGeom>
            <a:avLst/>
            <a:gdLst/>
            <a:ahLst/>
            <a:cxnLst/>
            <a:rect l="l" t="t" r="r" b="b"/>
            <a:pathLst>
              <a:path w="320420" h="320420">
                <a:moveTo>
                  <a:pt x="64084" y="0"/>
                </a:moveTo>
                <a:lnTo>
                  <a:pt x="256336" y="0"/>
                </a:lnTo>
                <a:cubicBezTo>
                  <a:pt x="291729" y="0"/>
                  <a:pt x="320420" y="28691"/>
                  <a:pt x="320420" y="64084"/>
                </a:cubicBezTo>
                <a:lnTo>
                  <a:pt x="320420" y="256336"/>
                </a:lnTo>
                <a:cubicBezTo>
                  <a:pt x="320420" y="291729"/>
                  <a:pt x="291729" y="320421"/>
                  <a:pt x="256336" y="320420"/>
                </a:cubicBezTo>
                <a:lnTo>
                  <a:pt x="64084" y="320420"/>
                </a:lnTo>
                <a:cubicBezTo>
                  <a:pt x="28691" y="320420"/>
                  <a:pt x="0" y="291729"/>
                  <a:pt x="0" y="256336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5" name="Shape 23"/>
          <p:cNvSpPr/>
          <p:nvPr/>
        </p:nvSpPr>
        <p:spPr>
          <a:xfrm>
            <a:off x="608799" y="4966518"/>
            <a:ext cx="128168" cy="128168"/>
          </a:xfrm>
          <a:custGeom>
            <a:avLst/>
            <a:gdLst/>
            <a:ahLst/>
            <a:cxnLst/>
            <a:rect l="l" t="t" r="r" b="b"/>
            <a:pathLst>
              <a:path w="128168" h="128168">
                <a:moveTo>
                  <a:pt x="64084" y="128168"/>
                </a:moveTo>
                <a:cubicBezTo>
                  <a:pt x="99453" y="128168"/>
                  <a:pt x="128168" y="99453"/>
                  <a:pt x="128168" y="64084"/>
                </a:cubicBezTo>
                <a:cubicBezTo>
                  <a:pt x="128168" y="28715"/>
                  <a:pt x="99453" y="0"/>
                  <a:pt x="64084" y="0"/>
                </a:cubicBezTo>
                <a:cubicBezTo>
                  <a:pt x="28715" y="0"/>
                  <a:pt x="0" y="28715"/>
                  <a:pt x="0" y="64084"/>
                </a:cubicBezTo>
                <a:cubicBezTo>
                  <a:pt x="0" y="99453"/>
                  <a:pt x="28715" y="128168"/>
                  <a:pt x="64084" y="128168"/>
                </a:cubicBezTo>
                <a:close/>
                <a:moveTo>
                  <a:pt x="58076" y="86113"/>
                </a:moveTo>
                <a:lnTo>
                  <a:pt x="58076" y="70092"/>
                </a:lnTo>
                <a:lnTo>
                  <a:pt x="42055" y="70092"/>
                </a:lnTo>
                <a:cubicBezTo>
                  <a:pt x="38726" y="70092"/>
                  <a:pt x="36047" y="67413"/>
                  <a:pt x="36047" y="64084"/>
                </a:cubicBezTo>
                <a:cubicBezTo>
                  <a:pt x="36047" y="60755"/>
                  <a:pt x="38726" y="58076"/>
                  <a:pt x="42055" y="58076"/>
                </a:cubicBezTo>
                <a:lnTo>
                  <a:pt x="58076" y="58076"/>
                </a:lnTo>
                <a:lnTo>
                  <a:pt x="58076" y="42055"/>
                </a:lnTo>
                <a:cubicBezTo>
                  <a:pt x="58076" y="38726"/>
                  <a:pt x="60755" y="36047"/>
                  <a:pt x="64084" y="36047"/>
                </a:cubicBezTo>
                <a:cubicBezTo>
                  <a:pt x="67413" y="36047"/>
                  <a:pt x="70092" y="38726"/>
                  <a:pt x="70092" y="42055"/>
                </a:cubicBezTo>
                <a:lnTo>
                  <a:pt x="70092" y="58076"/>
                </a:lnTo>
                <a:lnTo>
                  <a:pt x="86113" y="58076"/>
                </a:lnTo>
                <a:cubicBezTo>
                  <a:pt x="89442" y="58076"/>
                  <a:pt x="92121" y="60755"/>
                  <a:pt x="92121" y="64084"/>
                </a:cubicBezTo>
                <a:cubicBezTo>
                  <a:pt x="92121" y="67413"/>
                  <a:pt x="89442" y="70092"/>
                  <a:pt x="86113" y="70092"/>
                </a:cubicBezTo>
                <a:lnTo>
                  <a:pt x="70092" y="70092"/>
                </a:lnTo>
                <a:lnTo>
                  <a:pt x="70092" y="86113"/>
                </a:lnTo>
                <a:cubicBezTo>
                  <a:pt x="70092" y="89442"/>
                  <a:pt x="67413" y="92121"/>
                  <a:pt x="64084" y="92121"/>
                </a:cubicBezTo>
                <a:cubicBezTo>
                  <a:pt x="60755" y="92121"/>
                  <a:pt x="58076" y="89442"/>
                  <a:pt x="58076" y="86113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26" name="Text 24"/>
          <p:cNvSpPr/>
          <p:nvPr/>
        </p:nvSpPr>
        <p:spPr>
          <a:xfrm>
            <a:off x="929219" y="4918455"/>
            <a:ext cx="1570060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Additional Structures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12673" y="5318980"/>
            <a:ext cx="5294949" cy="704925"/>
          </a:xfrm>
          <a:custGeom>
            <a:avLst/>
            <a:gdLst/>
            <a:ahLst/>
            <a:cxnLst/>
            <a:rect l="l" t="t" r="r" b="b"/>
            <a:pathLst>
              <a:path w="5294949" h="704925">
                <a:moveTo>
                  <a:pt x="64085" y="0"/>
                </a:moveTo>
                <a:lnTo>
                  <a:pt x="5230864" y="0"/>
                </a:lnTo>
                <a:cubicBezTo>
                  <a:pt x="5266257" y="0"/>
                  <a:pt x="5294949" y="28692"/>
                  <a:pt x="5294949" y="64085"/>
                </a:cubicBezTo>
                <a:lnTo>
                  <a:pt x="5294949" y="640840"/>
                </a:lnTo>
                <a:cubicBezTo>
                  <a:pt x="5294949" y="676233"/>
                  <a:pt x="5266257" y="704925"/>
                  <a:pt x="5230864" y="704925"/>
                </a:cubicBezTo>
                <a:lnTo>
                  <a:pt x="64085" y="704925"/>
                </a:lnTo>
                <a:cubicBezTo>
                  <a:pt x="28692" y="704925"/>
                  <a:pt x="0" y="676233"/>
                  <a:pt x="0" y="640840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608799" y="5415106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It + be + adjective + to + infinitive: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08799" y="5607359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"It may be </a:t>
            </a:r>
            <a:r>
              <a:rPr lang="en-US" sz="883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possible to obtain</a:t>
            </a: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..."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08799" y="5767569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"It is </a:t>
            </a:r>
            <a:r>
              <a:rPr lang="en-US" sz="883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important to develop</a:t>
            </a: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..."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12673" y="6120032"/>
            <a:ext cx="5294949" cy="544715"/>
          </a:xfrm>
          <a:custGeom>
            <a:avLst/>
            <a:gdLst/>
            <a:ahLst/>
            <a:cxnLst/>
            <a:rect l="l" t="t" r="r" b="b"/>
            <a:pathLst>
              <a:path w="5294949" h="544715">
                <a:moveTo>
                  <a:pt x="64086" y="0"/>
                </a:moveTo>
                <a:lnTo>
                  <a:pt x="5230863" y="0"/>
                </a:lnTo>
                <a:cubicBezTo>
                  <a:pt x="5266257" y="0"/>
                  <a:pt x="5294949" y="28692"/>
                  <a:pt x="5294949" y="64086"/>
                </a:cubicBezTo>
                <a:lnTo>
                  <a:pt x="5294949" y="480629"/>
                </a:lnTo>
                <a:cubicBezTo>
                  <a:pt x="5294949" y="516023"/>
                  <a:pt x="5266257" y="544715"/>
                  <a:pt x="5230863" y="544715"/>
                </a:cubicBezTo>
                <a:lnTo>
                  <a:pt x="64086" y="544715"/>
                </a:lnTo>
                <a:cubicBezTo>
                  <a:pt x="28692" y="544715"/>
                  <a:pt x="0" y="516023"/>
                  <a:pt x="0" y="480629"/>
                </a:cubicBezTo>
                <a:lnTo>
                  <a:pt x="0" y="64086"/>
                </a:lnTo>
                <a:cubicBezTo>
                  <a:pt x="0" y="28716"/>
                  <a:pt x="28716" y="0"/>
                  <a:pt x="64086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608799" y="6216158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The/A + noun + be + that: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08799" y="6408410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</a:t>
            </a:r>
            <a:r>
              <a:rPr lang="en-US" sz="883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probability/likelihood is that</a:t>
            </a: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..."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191225" y="1313724"/>
            <a:ext cx="5679453" cy="2883784"/>
          </a:xfrm>
          <a:custGeom>
            <a:avLst/>
            <a:gdLst/>
            <a:ahLst/>
            <a:cxnLst/>
            <a:rect l="l" t="t" r="r" b="b"/>
            <a:pathLst>
              <a:path w="5679453" h="2883784">
                <a:moveTo>
                  <a:pt x="96117" y="0"/>
                </a:moveTo>
                <a:lnTo>
                  <a:pt x="5583337" y="0"/>
                </a:lnTo>
                <a:cubicBezTo>
                  <a:pt x="5636421" y="0"/>
                  <a:pt x="5679453" y="43033"/>
                  <a:pt x="5679453" y="96117"/>
                </a:cubicBezTo>
                <a:lnTo>
                  <a:pt x="5679453" y="2787668"/>
                </a:lnTo>
                <a:cubicBezTo>
                  <a:pt x="5679453" y="2840752"/>
                  <a:pt x="5636421" y="2883784"/>
                  <a:pt x="5583337" y="2883784"/>
                </a:cubicBezTo>
                <a:lnTo>
                  <a:pt x="96117" y="2883784"/>
                </a:lnTo>
                <a:cubicBezTo>
                  <a:pt x="43033" y="2883784"/>
                  <a:pt x="0" y="2840752"/>
                  <a:pt x="0" y="2787668"/>
                </a:cubicBezTo>
                <a:lnTo>
                  <a:pt x="0" y="96117"/>
                </a:lnTo>
                <a:cubicBezTo>
                  <a:pt x="0" y="43068"/>
                  <a:pt x="43068" y="0"/>
                  <a:pt x="96117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35" name="Shape 33"/>
          <p:cNvSpPr/>
          <p:nvPr/>
        </p:nvSpPr>
        <p:spPr>
          <a:xfrm>
            <a:off x="6393491" y="1531612"/>
            <a:ext cx="180237" cy="160210"/>
          </a:xfrm>
          <a:custGeom>
            <a:avLst/>
            <a:gdLst/>
            <a:ahLst/>
            <a:cxnLst/>
            <a:rect l="l" t="t" r="r" b="b"/>
            <a:pathLst>
              <a:path w="180237" h="160210">
                <a:moveTo>
                  <a:pt x="96846" y="-5914"/>
                </a:moveTo>
                <a:cubicBezTo>
                  <a:pt x="95563" y="-8417"/>
                  <a:pt x="92966" y="-10013"/>
                  <a:pt x="90150" y="-10013"/>
                </a:cubicBezTo>
                <a:cubicBezTo>
                  <a:pt x="87333" y="-10013"/>
                  <a:pt x="84736" y="-8417"/>
                  <a:pt x="83453" y="-5914"/>
                </a:cubicBezTo>
                <a:lnTo>
                  <a:pt x="60423" y="39208"/>
                </a:lnTo>
                <a:lnTo>
                  <a:pt x="10389" y="47156"/>
                </a:lnTo>
                <a:cubicBezTo>
                  <a:pt x="7604" y="47594"/>
                  <a:pt x="5288" y="49565"/>
                  <a:pt x="4412" y="52256"/>
                </a:cubicBezTo>
                <a:cubicBezTo>
                  <a:pt x="3536" y="54947"/>
                  <a:pt x="4256" y="57888"/>
                  <a:pt x="6227" y="59891"/>
                </a:cubicBezTo>
                <a:lnTo>
                  <a:pt x="42024" y="95719"/>
                </a:lnTo>
                <a:lnTo>
                  <a:pt x="34139" y="145754"/>
                </a:lnTo>
                <a:cubicBezTo>
                  <a:pt x="33700" y="148539"/>
                  <a:pt x="34858" y="151355"/>
                  <a:pt x="37142" y="153013"/>
                </a:cubicBezTo>
                <a:cubicBezTo>
                  <a:pt x="39427" y="154672"/>
                  <a:pt x="42431" y="154922"/>
                  <a:pt x="44965" y="153639"/>
                </a:cubicBezTo>
                <a:lnTo>
                  <a:pt x="90150" y="130671"/>
                </a:lnTo>
                <a:lnTo>
                  <a:pt x="135303" y="153639"/>
                </a:lnTo>
                <a:cubicBezTo>
                  <a:pt x="137806" y="154922"/>
                  <a:pt x="140841" y="154672"/>
                  <a:pt x="143125" y="153013"/>
                </a:cubicBezTo>
                <a:cubicBezTo>
                  <a:pt x="145410" y="151355"/>
                  <a:pt x="146567" y="148570"/>
                  <a:pt x="146129" y="145754"/>
                </a:cubicBezTo>
                <a:lnTo>
                  <a:pt x="138213" y="95719"/>
                </a:lnTo>
                <a:lnTo>
                  <a:pt x="174010" y="59891"/>
                </a:lnTo>
                <a:cubicBezTo>
                  <a:pt x="176012" y="57888"/>
                  <a:pt x="176701" y="54947"/>
                  <a:pt x="175824" y="52256"/>
                </a:cubicBezTo>
                <a:cubicBezTo>
                  <a:pt x="174948" y="49565"/>
                  <a:pt x="172664" y="47594"/>
                  <a:pt x="169848" y="47156"/>
                </a:cubicBezTo>
                <a:lnTo>
                  <a:pt x="119845" y="39208"/>
                </a:lnTo>
                <a:lnTo>
                  <a:pt x="96846" y="-5914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6" name="Text 34"/>
          <p:cNvSpPr/>
          <p:nvPr/>
        </p:nvSpPr>
        <p:spPr>
          <a:xfrm>
            <a:off x="6624161" y="1505976"/>
            <a:ext cx="5134370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Formulaic Academic Phrases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383477" y="1858439"/>
            <a:ext cx="5294949" cy="352463"/>
          </a:xfrm>
          <a:custGeom>
            <a:avLst/>
            <a:gdLst/>
            <a:ahLst/>
            <a:cxnLst/>
            <a:rect l="l" t="t" r="r" b="b"/>
            <a:pathLst>
              <a:path w="5294949" h="352463">
                <a:moveTo>
                  <a:pt x="64085" y="0"/>
                </a:moveTo>
                <a:lnTo>
                  <a:pt x="5230864" y="0"/>
                </a:lnTo>
                <a:cubicBezTo>
                  <a:pt x="5266257" y="0"/>
                  <a:pt x="5294949" y="28692"/>
                  <a:pt x="5294949" y="64085"/>
                </a:cubicBezTo>
                <a:lnTo>
                  <a:pt x="5294949" y="288378"/>
                </a:lnTo>
                <a:cubicBezTo>
                  <a:pt x="5294949" y="323771"/>
                  <a:pt x="5266257" y="352463"/>
                  <a:pt x="5230864" y="352463"/>
                </a:cubicBezTo>
                <a:lnTo>
                  <a:pt x="64085" y="352463"/>
                </a:lnTo>
                <a:cubicBezTo>
                  <a:pt x="28692" y="352463"/>
                  <a:pt x="0" y="323771"/>
                  <a:pt x="0" y="288378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6479604" y="1954565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</a:t>
            </a:r>
            <a:r>
              <a:rPr lang="en-US" sz="883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 the view of many scholars</a:t>
            </a:r>
            <a:r>
              <a:rPr lang="en-US" sz="883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phrasal verbs are difficult..."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83477" y="2307028"/>
            <a:ext cx="5294949" cy="352463"/>
          </a:xfrm>
          <a:custGeom>
            <a:avLst/>
            <a:gdLst/>
            <a:ahLst/>
            <a:cxnLst/>
            <a:rect l="l" t="t" r="r" b="b"/>
            <a:pathLst>
              <a:path w="5294949" h="352463">
                <a:moveTo>
                  <a:pt x="64085" y="0"/>
                </a:moveTo>
                <a:lnTo>
                  <a:pt x="5230864" y="0"/>
                </a:lnTo>
                <a:cubicBezTo>
                  <a:pt x="5266257" y="0"/>
                  <a:pt x="5294949" y="28692"/>
                  <a:pt x="5294949" y="64085"/>
                </a:cubicBezTo>
                <a:lnTo>
                  <a:pt x="5294949" y="288378"/>
                </a:lnTo>
                <a:cubicBezTo>
                  <a:pt x="5294949" y="323771"/>
                  <a:pt x="5266257" y="352463"/>
                  <a:pt x="5230864" y="352463"/>
                </a:cubicBezTo>
                <a:lnTo>
                  <a:pt x="64085" y="352463"/>
                </a:lnTo>
                <a:cubicBezTo>
                  <a:pt x="28692" y="352463"/>
                  <a:pt x="0" y="323771"/>
                  <a:pt x="0" y="288378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479604" y="2403154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</a:t>
            </a:r>
            <a:r>
              <a:rPr lang="en-US" sz="883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Based on the limited data available</a:t>
            </a:r>
            <a:r>
              <a:rPr lang="en-US" sz="883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we can infer that..."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83477" y="2755616"/>
            <a:ext cx="5294949" cy="352463"/>
          </a:xfrm>
          <a:custGeom>
            <a:avLst/>
            <a:gdLst/>
            <a:ahLst/>
            <a:cxnLst/>
            <a:rect l="l" t="t" r="r" b="b"/>
            <a:pathLst>
              <a:path w="5294949" h="352463">
                <a:moveTo>
                  <a:pt x="64085" y="0"/>
                </a:moveTo>
                <a:lnTo>
                  <a:pt x="5230864" y="0"/>
                </a:lnTo>
                <a:cubicBezTo>
                  <a:pt x="5266257" y="0"/>
                  <a:pt x="5294949" y="28692"/>
                  <a:pt x="5294949" y="64085"/>
                </a:cubicBezTo>
                <a:lnTo>
                  <a:pt x="5294949" y="288378"/>
                </a:lnTo>
                <a:cubicBezTo>
                  <a:pt x="5294949" y="323771"/>
                  <a:pt x="5266257" y="352463"/>
                  <a:pt x="5230864" y="352463"/>
                </a:cubicBezTo>
                <a:lnTo>
                  <a:pt x="64085" y="352463"/>
                </a:lnTo>
                <a:cubicBezTo>
                  <a:pt x="28692" y="352463"/>
                  <a:pt x="0" y="323771"/>
                  <a:pt x="0" y="288378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6479604" y="2851742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</a:t>
            </a:r>
            <a:r>
              <a:rPr lang="en-US" sz="883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According to some earlier studies</a:t>
            </a:r>
            <a:r>
              <a:rPr lang="en-US" sz="883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this trend appears to..."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383477" y="3204205"/>
            <a:ext cx="5294949" cy="352463"/>
          </a:xfrm>
          <a:custGeom>
            <a:avLst/>
            <a:gdLst/>
            <a:ahLst/>
            <a:cxnLst/>
            <a:rect l="l" t="t" r="r" b="b"/>
            <a:pathLst>
              <a:path w="5294949" h="352463">
                <a:moveTo>
                  <a:pt x="64085" y="0"/>
                </a:moveTo>
                <a:lnTo>
                  <a:pt x="5230864" y="0"/>
                </a:lnTo>
                <a:cubicBezTo>
                  <a:pt x="5266257" y="0"/>
                  <a:pt x="5294949" y="28692"/>
                  <a:pt x="5294949" y="64085"/>
                </a:cubicBezTo>
                <a:lnTo>
                  <a:pt x="5294949" y="288378"/>
                </a:lnTo>
                <a:cubicBezTo>
                  <a:pt x="5294949" y="323771"/>
                  <a:pt x="5266257" y="352463"/>
                  <a:pt x="5230864" y="352463"/>
                </a:cubicBezTo>
                <a:lnTo>
                  <a:pt x="64085" y="352463"/>
                </a:lnTo>
                <a:cubicBezTo>
                  <a:pt x="28692" y="352463"/>
                  <a:pt x="0" y="323771"/>
                  <a:pt x="0" y="288378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6479604" y="3300331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</a:t>
            </a:r>
            <a:r>
              <a:rPr lang="en-US" sz="883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It is generally agreed that</a:t>
            </a:r>
            <a:r>
              <a:rPr lang="en-US" sz="883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further research is needed..."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383477" y="3652794"/>
            <a:ext cx="5294949" cy="352463"/>
          </a:xfrm>
          <a:custGeom>
            <a:avLst/>
            <a:gdLst/>
            <a:ahLst/>
            <a:cxnLst/>
            <a:rect l="l" t="t" r="r" b="b"/>
            <a:pathLst>
              <a:path w="5294949" h="352463">
                <a:moveTo>
                  <a:pt x="64085" y="0"/>
                </a:moveTo>
                <a:lnTo>
                  <a:pt x="5230864" y="0"/>
                </a:lnTo>
                <a:cubicBezTo>
                  <a:pt x="5266257" y="0"/>
                  <a:pt x="5294949" y="28692"/>
                  <a:pt x="5294949" y="64085"/>
                </a:cubicBezTo>
                <a:lnTo>
                  <a:pt x="5294949" y="288378"/>
                </a:lnTo>
                <a:cubicBezTo>
                  <a:pt x="5294949" y="323771"/>
                  <a:pt x="5266257" y="352463"/>
                  <a:pt x="5230864" y="352463"/>
                </a:cubicBezTo>
                <a:lnTo>
                  <a:pt x="64085" y="352463"/>
                </a:lnTo>
                <a:cubicBezTo>
                  <a:pt x="28692" y="352463"/>
                  <a:pt x="0" y="323771"/>
                  <a:pt x="0" y="288378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6479604" y="3748920"/>
            <a:ext cx="5158770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</a:t>
            </a:r>
            <a:r>
              <a:rPr lang="en-US" sz="883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There is every hope that</a:t>
            </a:r>
            <a:r>
              <a:rPr lang="en-US" sz="883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future studies will confirm..."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197633" y="4364127"/>
            <a:ext cx="5668239" cy="1855235"/>
          </a:xfrm>
          <a:custGeom>
            <a:avLst/>
            <a:gdLst/>
            <a:ahLst/>
            <a:cxnLst/>
            <a:rect l="l" t="t" r="r" b="b"/>
            <a:pathLst>
              <a:path w="5668239" h="1855235">
                <a:moveTo>
                  <a:pt x="96120" y="0"/>
                </a:moveTo>
                <a:lnTo>
                  <a:pt x="5572119" y="0"/>
                </a:lnTo>
                <a:cubicBezTo>
                  <a:pt x="5625204" y="0"/>
                  <a:pt x="5668239" y="43034"/>
                  <a:pt x="5668239" y="96120"/>
                </a:cubicBezTo>
                <a:lnTo>
                  <a:pt x="5668239" y="1759115"/>
                </a:lnTo>
                <a:cubicBezTo>
                  <a:pt x="5668239" y="1812200"/>
                  <a:pt x="5625204" y="1855235"/>
                  <a:pt x="5572119" y="1855235"/>
                </a:cubicBezTo>
                <a:lnTo>
                  <a:pt x="96120" y="1855235"/>
                </a:lnTo>
                <a:cubicBezTo>
                  <a:pt x="43034" y="1855235"/>
                  <a:pt x="0" y="1812200"/>
                  <a:pt x="0" y="1759115"/>
                </a:cubicBezTo>
                <a:lnTo>
                  <a:pt x="0" y="96120"/>
                </a:lnTo>
                <a:cubicBezTo>
                  <a:pt x="0" y="43070"/>
                  <a:pt x="43070" y="0"/>
                  <a:pt x="96120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07A5F">
                <a:alpha val="30196"/>
              </a:srgbClr>
            </a:solidFill>
            <a:prstDash val="solid"/>
          </a:ln>
          <a:effectLst>
            <a:outerShdw blurRad="48063" dist="32042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6416320" y="4601241"/>
            <a:ext cx="144189" cy="144189"/>
          </a:xfrm>
          <a:custGeom>
            <a:avLst/>
            <a:gdLst/>
            <a:ahLst/>
            <a:cxnLst/>
            <a:rect l="l" t="t" r="r" b="b"/>
            <a:pathLst>
              <a:path w="144189" h="144189">
                <a:moveTo>
                  <a:pt x="72095" y="0"/>
                </a:moveTo>
                <a:cubicBezTo>
                  <a:pt x="76234" y="0"/>
                  <a:pt x="80036" y="2281"/>
                  <a:pt x="82008" y="5914"/>
                </a:cubicBezTo>
                <a:lnTo>
                  <a:pt x="142837" y="118562"/>
                </a:lnTo>
                <a:cubicBezTo>
                  <a:pt x="144724" y="122054"/>
                  <a:pt x="144640" y="126278"/>
                  <a:pt x="142612" y="129686"/>
                </a:cubicBezTo>
                <a:cubicBezTo>
                  <a:pt x="140584" y="133093"/>
                  <a:pt x="136895" y="135177"/>
                  <a:pt x="132924" y="135177"/>
                </a:cubicBezTo>
                <a:lnTo>
                  <a:pt x="11265" y="135177"/>
                </a:lnTo>
                <a:cubicBezTo>
                  <a:pt x="7294" y="135177"/>
                  <a:pt x="3633" y="133093"/>
                  <a:pt x="1577" y="129686"/>
                </a:cubicBezTo>
                <a:cubicBezTo>
                  <a:pt x="-479" y="126278"/>
                  <a:pt x="-535" y="122054"/>
                  <a:pt x="1352" y="118562"/>
                </a:cubicBezTo>
                <a:lnTo>
                  <a:pt x="62182" y="5914"/>
                </a:lnTo>
                <a:cubicBezTo>
                  <a:pt x="64153" y="2281"/>
                  <a:pt x="67955" y="0"/>
                  <a:pt x="72095" y="0"/>
                </a:cubicBezTo>
                <a:close/>
                <a:moveTo>
                  <a:pt x="72095" y="47312"/>
                </a:moveTo>
                <a:cubicBezTo>
                  <a:pt x="68349" y="47312"/>
                  <a:pt x="65336" y="50325"/>
                  <a:pt x="65336" y="54071"/>
                </a:cubicBezTo>
                <a:lnTo>
                  <a:pt x="65336" y="85612"/>
                </a:lnTo>
                <a:cubicBezTo>
                  <a:pt x="65336" y="89358"/>
                  <a:pt x="68349" y="92371"/>
                  <a:pt x="72095" y="92371"/>
                </a:cubicBezTo>
                <a:cubicBezTo>
                  <a:pt x="75840" y="92371"/>
                  <a:pt x="78853" y="89358"/>
                  <a:pt x="78853" y="85612"/>
                </a:cubicBezTo>
                <a:lnTo>
                  <a:pt x="78853" y="54071"/>
                </a:lnTo>
                <a:cubicBezTo>
                  <a:pt x="78853" y="50325"/>
                  <a:pt x="75840" y="47312"/>
                  <a:pt x="72095" y="47312"/>
                </a:cubicBezTo>
                <a:close/>
                <a:moveTo>
                  <a:pt x="79614" y="108142"/>
                </a:moveTo>
                <a:cubicBezTo>
                  <a:pt x="79785" y="105351"/>
                  <a:pt x="78393" y="102695"/>
                  <a:pt x="76000" y="101248"/>
                </a:cubicBezTo>
                <a:cubicBezTo>
                  <a:pt x="73608" y="99801"/>
                  <a:pt x="70610" y="99801"/>
                  <a:pt x="68217" y="101248"/>
                </a:cubicBezTo>
                <a:cubicBezTo>
                  <a:pt x="65824" y="102695"/>
                  <a:pt x="64432" y="105351"/>
                  <a:pt x="64604" y="108142"/>
                </a:cubicBezTo>
                <a:cubicBezTo>
                  <a:pt x="64432" y="110933"/>
                  <a:pt x="65824" y="113588"/>
                  <a:pt x="68217" y="115036"/>
                </a:cubicBezTo>
                <a:cubicBezTo>
                  <a:pt x="70610" y="116483"/>
                  <a:pt x="73608" y="116483"/>
                  <a:pt x="76000" y="115036"/>
                </a:cubicBezTo>
                <a:cubicBezTo>
                  <a:pt x="78393" y="113588"/>
                  <a:pt x="79785" y="110933"/>
                  <a:pt x="79614" y="108142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9" name="Text 47"/>
          <p:cNvSpPr/>
          <p:nvPr/>
        </p:nvSpPr>
        <p:spPr>
          <a:xfrm>
            <a:off x="6620957" y="4562793"/>
            <a:ext cx="5118349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Avoid Over-Hedging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396294" y="4915255"/>
            <a:ext cx="5326991" cy="1842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While hedging is essential, </a:t>
            </a:r>
            <a:r>
              <a:rPr lang="en-US" sz="883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too much</a:t>
            </a:r>
            <a:r>
              <a:rPr lang="en-US" sz="883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hedging can make your writing sound uncertain and speculative.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399498" y="5196825"/>
            <a:ext cx="5261305" cy="358871"/>
          </a:xfrm>
          <a:custGeom>
            <a:avLst/>
            <a:gdLst/>
            <a:ahLst/>
            <a:cxnLst/>
            <a:rect l="l" t="t" r="r" b="b"/>
            <a:pathLst>
              <a:path w="5261305" h="358871">
                <a:moveTo>
                  <a:pt x="64084" y="0"/>
                </a:moveTo>
                <a:lnTo>
                  <a:pt x="5197221" y="0"/>
                </a:lnTo>
                <a:cubicBezTo>
                  <a:pt x="5232613" y="0"/>
                  <a:pt x="5261305" y="28691"/>
                  <a:pt x="5261305" y="64084"/>
                </a:cubicBezTo>
                <a:lnTo>
                  <a:pt x="5261305" y="294787"/>
                </a:lnTo>
                <a:cubicBezTo>
                  <a:pt x="5261305" y="330180"/>
                  <a:pt x="5232613" y="358871"/>
                  <a:pt x="5197221" y="358871"/>
                </a:cubicBezTo>
                <a:lnTo>
                  <a:pt x="64084" y="358871"/>
                </a:lnTo>
                <a:cubicBezTo>
                  <a:pt x="28691" y="358871"/>
                  <a:pt x="0" y="330180"/>
                  <a:pt x="0" y="294787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FEF2F2"/>
          </a:solidFill>
          <a:ln w="10160">
            <a:solidFill>
              <a:srgbClr val="FFC9C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498829" y="5296153"/>
            <a:ext cx="5118717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b="1" dirty="0">
                <a:solidFill>
                  <a:srgbClr val="C1000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✗ Over-hedged:</a:t>
            </a:r>
            <a:r>
              <a:rPr lang="en-US" sz="883" dirty="0">
                <a:solidFill>
                  <a:srgbClr val="C1000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"It might possibly be somewhat likely that the results may perhaps suggest..."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399498" y="5658227"/>
            <a:ext cx="5261305" cy="358871"/>
          </a:xfrm>
          <a:custGeom>
            <a:avLst/>
            <a:gdLst/>
            <a:ahLst/>
            <a:cxnLst/>
            <a:rect l="l" t="t" r="r" b="b"/>
            <a:pathLst>
              <a:path w="5261305" h="358871">
                <a:moveTo>
                  <a:pt x="64084" y="0"/>
                </a:moveTo>
                <a:lnTo>
                  <a:pt x="5197221" y="0"/>
                </a:lnTo>
                <a:cubicBezTo>
                  <a:pt x="5232613" y="0"/>
                  <a:pt x="5261305" y="28691"/>
                  <a:pt x="5261305" y="64084"/>
                </a:cubicBezTo>
                <a:lnTo>
                  <a:pt x="5261305" y="294787"/>
                </a:lnTo>
                <a:cubicBezTo>
                  <a:pt x="5261305" y="330180"/>
                  <a:pt x="5232613" y="358871"/>
                  <a:pt x="5197221" y="358871"/>
                </a:cubicBezTo>
                <a:lnTo>
                  <a:pt x="64084" y="358871"/>
                </a:lnTo>
                <a:cubicBezTo>
                  <a:pt x="28691" y="358871"/>
                  <a:pt x="0" y="330180"/>
                  <a:pt x="0" y="294787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F0FDF4"/>
          </a:solidFill>
          <a:ln w="10160">
            <a:solidFill>
              <a:srgbClr val="B9F8CF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498829" y="5757556"/>
            <a:ext cx="5118717" cy="16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3" b="1" dirty="0">
                <a:solidFill>
                  <a:srgbClr val="00823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 Appropriately hedged:</a:t>
            </a:r>
            <a:r>
              <a:rPr lang="en-US" sz="883" dirty="0">
                <a:solidFill>
                  <a:srgbClr val="00823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"The results suggest that..."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Interactive Exercise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Practice: Transform to Hedged Versions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1049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Convert these absolute statements into appropriately hedged academic language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00050" y="1562100"/>
            <a:ext cx="5600700" cy="1905000"/>
          </a:xfrm>
          <a:custGeom>
            <a:avLst/>
            <a:gdLst/>
            <a:ahLst/>
            <a:cxnLst/>
            <a:rect l="l" t="t" r="r" b="b"/>
            <a:pathLst>
              <a:path w="5600700" h="1905000">
                <a:moveTo>
                  <a:pt x="38100" y="0"/>
                </a:moveTo>
                <a:lnTo>
                  <a:pt x="5486400" y="0"/>
                </a:lnTo>
                <a:cubicBezTo>
                  <a:pt x="5549484" y="0"/>
                  <a:pt x="5600700" y="51216"/>
                  <a:pt x="5600700" y="114300"/>
                </a:cubicBezTo>
                <a:lnTo>
                  <a:pt x="5600700" y="1790700"/>
                </a:lnTo>
                <a:cubicBezTo>
                  <a:pt x="5600700" y="1853784"/>
                  <a:pt x="5549484" y="1905000"/>
                  <a:pt x="5486400" y="1905000"/>
                </a:cubicBezTo>
                <a:lnTo>
                  <a:pt x="38100" y="1905000"/>
                </a:lnTo>
                <a:cubicBezTo>
                  <a:pt x="17072" y="1905000"/>
                  <a:pt x="0" y="1887928"/>
                  <a:pt x="0" y="1866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00050" y="1562100"/>
            <a:ext cx="38100" cy="1905000"/>
          </a:xfrm>
          <a:custGeom>
            <a:avLst/>
            <a:gdLst/>
            <a:ahLst/>
            <a:cxnLst/>
            <a:rect l="l" t="t" r="r" b="b"/>
            <a:pathLst>
              <a:path w="38100" h="1905000">
                <a:moveTo>
                  <a:pt x="38100" y="0"/>
                </a:moveTo>
                <a:lnTo>
                  <a:pt x="38100" y="0"/>
                </a:lnTo>
                <a:lnTo>
                  <a:pt x="38100" y="1905000"/>
                </a:lnTo>
                <a:lnTo>
                  <a:pt x="38100" y="1905000"/>
                </a:lnTo>
                <a:cubicBezTo>
                  <a:pt x="17072" y="1905000"/>
                  <a:pt x="0" y="1887928"/>
                  <a:pt x="0" y="1866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7" name="Shape 5"/>
          <p:cNvSpPr/>
          <p:nvPr/>
        </p:nvSpPr>
        <p:spPr>
          <a:xfrm>
            <a:off x="609600" y="1752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8" name="Text 6"/>
          <p:cNvSpPr/>
          <p:nvPr/>
        </p:nvSpPr>
        <p:spPr>
          <a:xfrm>
            <a:off x="775930" y="1828800"/>
            <a:ext cx="123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43000" y="1752600"/>
            <a:ext cx="4743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"Technology </a:t>
            </a: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is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 main cause of decreased attention spans."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143000" y="2095500"/>
            <a:ext cx="4667250" cy="647700"/>
          </a:xfrm>
          <a:custGeom>
            <a:avLst/>
            <a:gdLst/>
            <a:ahLst/>
            <a:cxnLst/>
            <a:rect l="l" t="t" r="r" b="b"/>
            <a:pathLst>
              <a:path w="4667250" h="647700">
                <a:moveTo>
                  <a:pt x="76202" y="0"/>
                </a:moveTo>
                <a:lnTo>
                  <a:pt x="4591048" y="0"/>
                </a:lnTo>
                <a:cubicBezTo>
                  <a:pt x="4633133" y="0"/>
                  <a:pt x="4667250" y="34117"/>
                  <a:pt x="4667250" y="76202"/>
                </a:cubicBezTo>
                <a:lnTo>
                  <a:pt x="4667250" y="571498"/>
                </a:lnTo>
                <a:cubicBezTo>
                  <a:pt x="4667250" y="613583"/>
                  <a:pt x="4633133" y="647700"/>
                  <a:pt x="4591048" y="647700"/>
                </a:cubicBezTo>
                <a:lnTo>
                  <a:pt x="76202" y="647700"/>
                </a:lnTo>
                <a:cubicBezTo>
                  <a:pt x="34117" y="647700"/>
                  <a:pt x="0" y="613583"/>
                  <a:pt x="0" y="57149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257300" y="2209800"/>
            <a:ext cx="4505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Possible hedged version: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57300" y="2438400"/>
            <a:ext cx="4505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"Technology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may beone of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 main causes of decreased attention spans."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1143000" y="2857500"/>
            <a:ext cx="790575" cy="228600"/>
          </a:xfrm>
          <a:custGeom>
            <a:avLst/>
            <a:gdLst/>
            <a:ahLst/>
            <a:cxnLst/>
            <a:rect l="l" t="t" r="r" b="b"/>
            <a:pathLst>
              <a:path w="790575" h="228600">
                <a:moveTo>
                  <a:pt x="114300" y="0"/>
                </a:moveTo>
                <a:lnTo>
                  <a:pt x="676275" y="0"/>
                </a:lnTo>
                <a:cubicBezTo>
                  <a:pt x="739359" y="0"/>
                  <a:pt x="790575" y="51216"/>
                  <a:pt x="790575" y="114300"/>
                </a:cubicBezTo>
                <a:lnTo>
                  <a:pt x="790575" y="114300"/>
                </a:lnTo>
                <a:cubicBezTo>
                  <a:pt x="790575" y="177384"/>
                  <a:pt x="739359" y="228600"/>
                  <a:pt x="676275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1143000" y="2857500"/>
            <a:ext cx="847725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modal verb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2013228" y="2857500"/>
            <a:ext cx="838200" cy="228600"/>
          </a:xfrm>
          <a:custGeom>
            <a:avLst/>
            <a:gdLst/>
            <a:ahLst/>
            <a:cxnLst/>
            <a:rect l="l" t="t" r="r" b="b"/>
            <a:pathLst>
              <a:path w="838200" h="228600">
                <a:moveTo>
                  <a:pt x="114300" y="0"/>
                </a:moveTo>
                <a:lnTo>
                  <a:pt x="723900" y="0"/>
                </a:lnTo>
                <a:cubicBezTo>
                  <a:pt x="786984" y="0"/>
                  <a:pt x="838200" y="51216"/>
                  <a:pt x="838200" y="114300"/>
                </a:cubicBezTo>
                <a:lnTo>
                  <a:pt x="838200" y="114300"/>
                </a:lnTo>
                <a:cubicBezTo>
                  <a:pt x="838200" y="177384"/>
                  <a:pt x="786984" y="228600"/>
                  <a:pt x="7239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>
              <a:alpha val="2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2013228" y="2857500"/>
            <a:ext cx="895350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quantity adj.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210300" y="1562100"/>
            <a:ext cx="5600700" cy="1905000"/>
          </a:xfrm>
          <a:custGeom>
            <a:avLst/>
            <a:gdLst/>
            <a:ahLst/>
            <a:cxnLst/>
            <a:rect l="l" t="t" r="r" b="b"/>
            <a:pathLst>
              <a:path w="5600700" h="1905000">
                <a:moveTo>
                  <a:pt x="38100" y="0"/>
                </a:moveTo>
                <a:lnTo>
                  <a:pt x="5486400" y="0"/>
                </a:lnTo>
                <a:cubicBezTo>
                  <a:pt x="5549484" y="0"/>
                  <a:pt x="5600700" y="51216"/>
                  <a:pt x="5600700" y="114300"/>
                </a:cubicBezTo>
                <a:lnTo>
                  <a:pt x="5600700" y="1790700"/>
                </a:lnTo>
                <a:cubicBezTo>
                  <a:pt x="5600700" y="1853784"/>
                  <a:pt x="5549484" y="1905000"/>
                  <a:pt x="5486400" y="1905000"/>
                </a:cubicBezTo>
                <a:lnTo>
                  <a:pt x="38100" y="1905000"/>
                </a:lnTo>
                <a:cubicBezTo>
                  <a:pt x="17072" y="1905000"/>
                  <a:pt x="0" y="1887928"/>
                  <a:pt x="0" y="1866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210300" y="1562100"/>
            <a:ext cx="38100" cy="1905000"/>
          </a:xfrm>
          <a:custGeom>
            <a:avLst/>
            <a:gdLst/>
            <a:ahLst/>
            <a:cxnLst/>
            <a:rect l="l" t="t" r="r" b="b"/>
            <a:pathLst>
              <a:path w="38100" h="1905000">
                <a:moveTo>
                  <a:pt x="38100" y="0"/>
                </a:moveTo>
                <a:lnTo>
                  <a:pt x="38100" y="0"/>
                </a:lnTo>
                <a:lnTo>
                  <a:pt x="38100" y="1905000"/>
                </a:lnTo>
                <a:lnTo>
                  <a:pt x="38100" y="1905000"/>
                </a:lnTo>
                <a:cubicBezTo>
                  <a:pt x="17072" y="1905000"/>
                  <a:pt x="0" y="1887928"/>
                  <a:pt x="0" y="1866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19" name="Shape 17"/>
          <p:cNvSpPr/>
          <p:nvPr/>
        </p:nvSpPr>
        <p:spPr>
          <a:xfrm>
            <a:off x="6419850" y="1752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0" name="Text 18"/>
          <p:cNvSpPr/>
          <p:nvPr/>
        </p:nvSpPr>
        <p:spPr>
          <a:xfrm>
            <a:off x="6571536" y="1828800"/>
            <a:ext cx="15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953250" y="1752600"/>
            <a:ext cx="4743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"Students </a:t>
            </a: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always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perform better in morning classes."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953250" y="2095500"/>
            <a:ext cx="4667250" cy="838200"/>
          </a:xfrm>
          <a:custGeom>
            <a:avLst/>
            <a:gdLst/>
            <a:ahLst/>
            <a:cxnLst/>
            <a:rect l="l" t="t" r="r" b="b"/>
            <a:pathLst>
              <a:path w="4667250" h="838200">
                <a:moveTo>
                  <a:pt x="76201" y="0"/>
                </a:moveTo>
                <a:lnTo>
                  <a:pt x="4591049" y="0"/>
                </a:lnTo>
                <a:cubicBezTo>
                  <a:pt x="4633134" y="0"/>
                  <a:pt x="4667250" y="34116"/>
                  <a:pt x="4667250" y="76201"/>
                </a:cubicBezTo>
                <a:lnTo>
                  <a:pt x="4667250" y="761999"/>
                </a:lnTo>
                <a:cubicBezTo>
                  <a:pt x="4667250" y="804084"/>
                  <a:pt x="4633134" y="838200"/>
                  <a:pt x="459104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7067550" y="2209800"/>
            <a:ext cx="4505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Possible hedged version: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067550" y="2438400"/>
            <a:ext cx="45053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"Students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tend to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perform better in morning classes." OR "Students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often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perform better..."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953250" y="3048000"/>
            <a:ext cx="914400" cy="228600"/>
          </a:xfrm>
          <a:custGeom>
            <a:avLst/>
            <a:gdLst/>
            <a:ahLst/>
            <a:cxnLst/>
            <a:rect l="l" t="t" r="r" b="b"/>
            <a:pathLst>
              <a:path w="914400" h="228600">
                <a:moveTo>
                  <a:pt x="114300" y="0"/>
                </a:moveTo>
                <a:lnTo>
                  <a:pt x="800100" y="0"/>
                </a:lnTo>
                <a:cubicBezTo>
                  <a:pt x="863184" y="0"/>
                  <a:pt x="914400" y="51216"/>
                  <a:pt x="914400" y="114300"/>
                </a:cubicBezTo>
                <a:lnTo>
                  <a:pt x="914400" y="114300"/>
                </a:lnTo>
                <a:cubicBezTo>
                  <a:pt x="914400" y="177384"/>
                  <a:pt x="863184" y="228600"/>
                  <a:pt x="8001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6953250" y="3048000"/>
            <a:ext cx="971550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tentative verb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7941350" y="3048000"/>
            <a:ext cx="962025" cy="228600"/>
          </a:xfrm>
          <a:custGeom>
            <a:avLst/>
            <a:gdLst/>
            <a:ahLst/>
            <a:cxnLst/>
            <a:rect l="l" t="t" r="r" b="b"/>
            <a:pathLst>
              <a:path w="962025" h="228600">
                <a:moveTo>
                  <a:pt x="114300" y="0"/>
                </a:moveTo>
                <a:lnTo>
                  <a:pt x="847725" y="0"/>
                </a:lnTo>
                <a:cubicBezTo>
                  <a:pt x="910809" y="0"/>
                  <a:pt x="962025" y="51216"/>
                  <a:pt x="962025" y="114300"/>
                </a:cubicBezTo>
                <a:lnTo>
                  <a:pt x="962025" y="114300"/>
                </a:lnTo>
                <a:cubicBezTo>
                  <a:pt x="962025" y="177384"/>
                  <a:pt x="910809" y="228600"/>
                  <a:pt x="847725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>
              <a:alpha val="20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7941350" y="3048000"/>
            <a:ext cx="1019175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frequency adv.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00050" y="3657479"/>
            <a:ext cx="5600700" cy="1905000"/>
          </a:xfrm>
          <a:custGeom>
            <a:avLst/>
            <a:gdLst/>
            <a:ahLst/>
            <a:cxnLst/>
            <a:rect l="l" t="t" r="r" b="b"/>
            <a:pathLst>
              <a:path w="5600700" h="1905000">
                <a:moveTo>
                  <a:pt x="38100" y="0"/>
                </a:moveTo>
                <a:lnTo>
                  <a:pt x="5486400" y="0"/>
                </a:lnTo>
                <a:cubicBezTo>
                  <a:pt x="5549484" y="0"/>
                  <a:pt x="5600700" y="51216"/>
                  <a:pt x="5600700" y="114300"/>
                </a:cubicBezTo>
                <a:lnTo>
                  <a:pt x="5600700" y="1790700"/>
                </a:lnTo>
                <a:cubicBezTo>
                  <a:pt x="5600700" y="1853784"/>
                  <a:pt x="5549484" y="1905000"/>
                  <a:pt x="5486400" y="1905000"/>
                </a:cubicBezTo>
                <a:lnTo>
                  <a:pt x="38100" y="1905000"/>
                </a:lnTo>
                <a:cubicBezTo>
                  <a:pt x="17072" y="1905000"/>
                  <a:pt x="0" y="1887928"/>
                  <a:pt x="0" y="1866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00050" y="3657479"/>
            <a:ext cx="38100" cy="1905000"/>
          </a:xfrm>
          <a:custGeom>
            <a:avLst/>
            <a:gdLst/>
            <a:ahLst/>
            <a:cxnLst/>
            <a:rect l="l" t="t" r="r" b="b"/>
            <a:pathLst>
              <a:path w="38100" h="1905000">
                <a:moveTo>
                  <a:pt x="38100" y="0"/>
                </a:moveTo>
                <a:lnTo>
                  <a:pt x="38100" y="0"/>
                </a:lnTo>
                <a:lnTo>
                  <a:pt x="38100" y="1905000"/>
                </a:lnTo>
                <a:lnTo>
                  <a:pt x="38100" y="1905000"/>
                </a:lnTo>
                <a:cubicBezTo>
                  <a:pt x="17072" y="1905000"/>
                  <a:pt x="0" y="1887928"/>
                  <a:pt x="0" y="1866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1" name="Shape 29"/>
          <p:cNvSpPr/>
          <p:nvPr/>
        </p:nvSpPr>
        <p:spPr>
          <a:xfrm>
            <a:off x="609600" y="3847979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2" name="Text 30"/>
          <p:cNvSpPr/>
          <p:nvPr/>
        </p:nvSpPr>
        <p:spPr>
          <a:xfrm>
            <a:off x="759262" y="3924179"/>
            <a:ext cx="161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143000" y="3847979"/>
            <a:ext cx="4743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data </a:t>
            </a: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prove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 climate change </a:t>
            </a: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will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destroy ecosystems."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1143000" y="4190879"/>
            <a:ext cx="4667250" cy="838200"/>
          </a:xfrm>
          <a:custGeom>
            <a:avLst/>
            <a:gdLst/>
            <a:ahLst/>
            <a:cxnLst/>
            <a:rect l="l" t="t" r="r" b="b"/>
            <a:pathLst>
              <a:path w="4667250" h="838200">
                <a:moveTo>
                  <a:pt x="76201" y="0"/>
                </a:moveTo>
                <a:lnTo>
                  <a:pt x="4591049" y="0"/>
                </a:lnTo>
                <a:cubicBezTo>
                  <a:pt x="4633134" y="0"/>
                  <a:pt x="4667250" y="34116"/>
                  <a:pt x="4667250" y="76201"/>
                </a:cubicBezTo>
                <a:lnTo>
                  <a:pt x="4667250" y="761999"/>
                </a:lnTo>
                <a:cubicBezTo>
                  <a:pt x="4667250" y="804084"/>
                  <a:pt x="4633134" y="838200"/>
                  <a:pt x="459104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1257300" y="4305179"/>
            <a:ext cx="4505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Possible hedged version: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1257300" y="4533779"/>
            <a:ext cx="45053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data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suggest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 climate change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could potentially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damage ecosystems."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1143000" y="5143379"/>
            <a:ext cx="914400" cy="228600"/>
          </a:xfrm>
          <a:custGeom>
            <a:avLst/>
            <a:gdLst/>
            <a:ahLst/>
            <a:cxnLst/>
            <a:rect l="l" t="t" r="r" b="b"/>
            <a:pathLst>
              <a:path w="914400" h="228600">
                <a:moveTo>
                  <a:pt x="114300" y="0"/>
                </a:moveTo>
                <a:lnTo>
                  <a:pt x="800100" y="0"/>
                </a:lnTo>
                <a:cubicBezTo>
                  <a:pt x="863184" y="0"/>
                  <a:pt x="914400" y="51216"/>
                  <a:pt x="914400" y="114300"/>
                </a:cubicBezTo>
                <a:lnTo>
                  <a:pt x="914400" y="114300"/>
                </a:lnTo>
                <a:cubicBezTo>
                  <a:pt x="914400" y="177384"/>
                  <a:pt x="863184" y="228600"/>
                  <a:pt x="8001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1143000" y="5143379"/>
            <a:ext cx="971550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tentative verb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2131100" y="5143379"/>
            <a:ext cx="866775" cy="228600"/>
          </a:xfrm>
          <a:custGeom>
            <a:avLst/>
            <a:gdLst/>
            <a:ahLst/>
            <a:cxnLst/>
            <a:rect l="l" t="t" r="r" b="b"/>
            <a:pathLst>
              <a:path w="866775" h="228600">
                <a:moveTo>
                  <a:pt x="114300" y="0"/>
                </a:moveTo>
                <a:lnTo>
                  <a:pt x="752475" y="0"/>
                </a:lnTo>
                <a:cubicBezTo>
                  <a:pt x="815559" y="0"/>
                  <a:pt x="866775" y="51216"/>
                  <a:pt x="866775" y="114300"/>
                </a:cubicBezTo>
                <a:lnTo>
                  <a:pt x="866775" y="114300"/>
                </a:lnTo>
                <a:cubicBezTo>
                  <a:pt x="866775" y="177384"/>
                  <a:pt x="815559" y="228600"/>
                  <a:pt x="752475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>
              <a:alpha val="20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2131100" y="5143379"/>
            <a:ext cx="923925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modal + adv.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210300" y="3657479"/>
            <a:ext cx="5600700" cy="1905000"/>
          </a:xfrm>
          <a:custGeom>
            <a:avLst/>
            <a:gdLst/>
            <a:ahLst/>
            <a:cxnLst/>
            <a:rect l="l" t="t" r="r" b="b"/>
            <a:pathLst>
              <a:path w="5600700" h="1905000">
                <a:moveTo>
                  <a:pt x="38100" y="0"/>
                </a:moveTo>
                <a:lnTo>
                  <a:pt x="5486400" y="0"/>
                </a:lnTo>
                <a:cubicBezTo>
                  <a:pt x="5549484" y="0"/>
                  <a:pt x="5600700" y="51216"/>
                  <a:pt x="5600700" y="114300"/>
                </a:cubicBezTo>
                <a:lnTo>
                  <a:pt x="5600700" y="1790700"/>
                </a:lnTo>
                <a:cubicBezTo>
                  <a:pt x="5600700" y="1853784"/>
                  <a:pt x="5549484" y="1905000"/>
                  <a:pt x="5486400" y="1905000"/>
                </a:cubicBezTo>
                <a:lnTo>
                  <a:pt x="38100" y="1905000"/>
                </a:lnTo>
                <a:cubicBezTo>
                  <a:pt x="17072" y="1905000"/>
                  <a:pt x="0" y="1887928"/>
                  <a:pt x="0" y="1866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210300" y="3657479"/>
            <a:ext cx="38100" cy="1905000"/>
          </a:xfrm>
          <a:custGeom>
            <a:avLst/>
            <a:gdLst/>
            <a:ahLst/>
            <a:cxnLst/>
            <a:rect l="l" t="t" r="r" b="b"/>
            <a:pathLst>
              <a:path w="38100" h="1905000">
                <a:moveTo>
                  <a:pt x="38100" y="0"/>
                </a:moveTo>
                <a:lnTo>
                  <a:pt x="38100" y="0"/>
                </a:lnTo>
                <a:lnTo>
                  <a:pt x="38100" y="1905000"/>
                </a:lnTo>
                <a:lnTo>
                  <a:pt x="38100" y="1905000"/>
                </a:lnTo>
                <a:cubicBezTo>
                  <a:pt x="17072" y="1905000"/>
                  <a:pt x="0" y="1887928"/>
                  <a:pt x="0" y="1866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43" name="Shape 41"/>
          <p:cNvSpPr/>
          <p:nvPr/>
        </p:nvSpPr>
        <p:spPr>
          <a:xfrm>
            <a:off x="6419850" y="3847979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44" name="Text 42"/>
          <p:cNvSpPr/>
          <p:nvPr/>
        </p:nvSpPr>
        <p:spPr>
          <a:xfrm>
            <a:off x="6571536" y="3924179"/>
            <a:ext cx="15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953250" y="3847979"/>
            <a:ext cx="4743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"All participants </a:t>
            </a: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understood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 instructions completely."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953250" y="4190879"/>
            <a:ext cx="4667250" cy="647700"/>
          </a:xfrm>
          <a:custGeom>
            <a:avLst/>
            <a:gdLst/>
            <a:ahLst/>
            <a:cxnLst/>
            <a:rect l="l" t="t" r="r" b="b"/>
            <a:pathLst>
              <a:path w="4667250" h="647700">
                <a:moveTo>
                  <a:pt x="76202" y="0"/>
                </a:moveTo>
                <a:lnTo>
                  <a:pt x="4591048" y="0"/>
                </a:lnTo>
                <a:cubicBezTo>
                  <a:pt x="4633133" y="0"/>
                  <a:pt x="4667250" y="34117"/>
                  <a:pt x="4667250" y="76202"/>
                </a:cubicBezTo>
                <a:lnTo>
                  <a:pt x="4667250" y="571498"/>
                </a:lnTo>
                <a:cubicBezTo>
                  <a:pt x="4667250" y="613583"/>
                  <a:pt x="4633133" y="647700"/>
                  <a:pt x="4591048" y="647700"/>
                </a:cubicBezTo>
                <a:lnTo>
                  <a:pt x="76202" y="647700"/>
                </a:lnTo>
                <a:cubicBezTo>
                  <a:pt x="34117" y="647700"/>
                  <a:pt x="0" y="613583"/>
                  <a:pt x="0" y="57149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7067550" y="4305179"/>
            <a:ext cx="4505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Possible hedged version: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7067550" y="4533779"/>
            <a:ext cx="4505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Most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participants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appeared to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understand the instructions."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953250" y="4952879"/>
            <a:ext cx="838200" cy="228600"/>
          </a:xfrm>
          <a:custGeom>
            <a:avLst/>
            <a:gdLst/>
            <a:ahLst/>
            <a:cxnLst/>
            <a:rect l="l" t="t" r="r" b="b"/>
            <a:pathLst>
              <a:path w="838200" h="228600">
                <a:moveTo>
                  <a:pt x="114300" y="0"/>
                </a:moveTo>
                <a:lnTo>
                  <a:pt x="723900" y="0"/>
                </a:lnTo>
                <a:cubicBezTo>
                  <a:pt x="786984" y="0"/>
                  <a:pt x="838200" y="51216"/>
                  <a:pt x="838200" y="114300"/>
                </a:cubicBezTo>
                <a:lnTo>
                  <a:pt x="838200" y="114300"/>
                </a:lnTo>
                <a:cubicBezTo>
                  <a:pt x="838200" y="177384"/>
                  <a:pt x="786984" y="228600"/>
                  <a:pt x="7239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6953250" y="4952879"/>
            <a:ext cx="895350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quantity adj.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7865269" y="4952879"/>
            <a:ext cx="914400" cy="228600"/>
          </a:xfrm>
          <a:custGeom>
            <a:avLst/>
            <a:gdLst/>
            <a:ahLst/>
            <a:cxnLst/>
            <a:rect l="l" t="t" r="r" b="b"/>
            <a:pathLst>
              <a:path w="914400" h="228600">
                <a:moveTo>
                  <a:pt x="114300" y="0"/>
                </a:moveTo>
                <a:lnTo>
                  <a:pt x="800100" y="0"/>
                </a:lnTo>
                <a:cubicBezTo>
                  <a:pt x="863184" y="0"/>
                  <a:pt x="914400" y="51216"/>
                  <a:pt x="914400" y="114300"/>
                </a:cubicBezTo>
                <a:lnTo>
                  <a:pt x="914400" y="114300"/>
                </a:lnTo>
                <a:cubicBezTo>
                  <a:pt x="914400" y="177384"/>
                  <a:pt x="863184" y="228600"/>
                  <a:pt x="8001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>
              <a:alpha val="20000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7865269" y="4952879"/>
            <a:ext cx="971550" cy="228600"/>
          </a:xfrm>
          <a:prstGeom prst="rect">
            <a:avLst/>
          </a:prstGeom>
          <a:noFill/>
          <a:ln/>
        </p:spPr>
        <p:txBody>
          <a:bodyPr wrap="square" lIns="114300" tIns="38100" rIns="114300" bIns="3810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tentative verb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381000" y="5752867"/>
            <a:ext cx="11430000" cy="1066800"/>
          </a:xfrm>
          <a:custGeom>
            <a:avLst/>
            <a:gdLst/>
            <a:ahLst/>
            <a:cxnLst/>
            <a:rect l="l" t="t" r="r" b="b"/>
            <a:pathLst>
              <a:path w="11430000" h="1066800">
                <a:moveTo>
                  <a:pt x="114297" y="0"/>
                </a:moveTo>
                <a:lnTo>
                  <a:pt x="11315703" y="0"/>
                </a:lnTo>
                <a:cubicBezTo>
                  <a:pt x="11378828" y="0"/>
                  <a:pt x="11430000" y="51172"/>
                  <a:pt x="11430000" y="114297"/>
                </a:cubicBezTo>
                <a:lnTo>
                  <a:pt x="11430000" y="952503"/>
                </a:lnTo>
                <a:cubicBezTo>
                  <a:pt x="11430000" y="1015628"/>
                  <a:pt x="11378828" y="1066800"/>
                  <a:pt x="11315703" y="1066800"/>
                </a:cubicBezTo>
                <a:lnTo>
                  <a:pt x="114297" y="1066800"/>
                </a:lnTo>
                <a:cubicBezTo>
                  <a:pt x="51172" y="1066800"/>
                  <a:pt x="0" y="1015628"/>
                  <a:pt x="0" y="952503"/>
                </a:cubicBezTo>
                <a:lnTo>
                  <a:pt x="0" y="114297"/>
                </a:lnTo>
                <a:cubicBezTo>
                  <a:pt x="0" y="51172"/>
                  <a:pt x="51172" y="0"/>
                  <a:pt x="114297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54" name="Shape 52"/>
          <p:cNvSpPr/>
          <p:nvPr/>
        </p:nvSpPr>
        <p:spPr>
          <a:xfrm>
            <a:off x="564356" y="6143392"/>
            <a:ext cx="357188" cy="285750"/>
          </a:xfrm>
          <a:custGeom>
            <a:avLst/>
            <a:gdLst/>
            <a:ahLst/>
            <a:cxnLst/>
            <a:rect l="l" t="t" r="r" b="b"/>
            <a:pathLst>
              <a:path w="357188" h="285750">
                <a:moveTo>
                  <a:pt x="178594" y="8930"/>
                </a:moveTo>
                <a:cubicBezTo>
                  <a:pt x="210629" y="8930"/>
                  <a:pt x="236637" y="34938"/>
                  <a:pt x="236637" y="66973"/>
                </a:cubicBezTo>
                <a:cubicBezTo>
                  <a:pt x="236637" y="99007"/>
                  <a:pt x="210629" y="125016"/>
                  <a:pt x="178594" y="125016"/>
                </a:cubicBezTo>
                <a:cubicBezTo>
                  <a:pt x="146559" y="125016"/>
                  <a:pt x="120551" y="99007"/>
                  <a:pt x="120551" y="66973"/>
                </a:cubicBezTo>
                <a:cubicBezTo>
                  <a:pt x="120551" y="34938"/>
                  <a:pt x="146559" y="8930"/>
                  <a:pt x="178594" y="8930"/>
                </a:cubicBezTo>
                <a:close/>
                <a:moveTo>
                  <a:pt x="53578" y="49113"/>
                </a:moveTo>
                <a:cubicBezTo>
                  <a:pt x="75756" y="49113"/>
                  <a:pt x="93762" y="67119"/>
                  <a:pt x="93762" y="89297"/>
                </a:cubicBezTo>
                <a:cubicBezTo>
                  <a:pt x="93762" y="111475"/>
                  <a:pt x="75756" y="129480"/>
                  <a:pt x="53578" y="129480"/>
                </a:cubicBezTo>
                <a:cubicBezTo>
                  <a:pt x="31400" y="129480"/>
                  <a:pt x="13395" y="111475"/>
                  <a:pt x="13395" y="89297"/>
                </a:cubicBezTo>
                <a:cubicBezTo>
                  <a:pt x="13395" y="67119"/>
                  <a:pt x="31400" y="49113"/>
                  <a:pt x="53578" y="49113"/>
                </a:cubicBezTo>
                <a:close/>
                <a:moveTo>
                  <a:pt x="0" y="232172"/>
                </a:moveTo>
                <a:cubicBezTo>
                  <a:pt x="0" y="192714"/>
                  <a:pt x="31979" y="160734"/>
                  <a:pt x="71438" y="160734"/>
                </a:cubicBezTo>
                <a:cubicBezTo>
                  <a:pt x="78581" y="160734"/>
                  <a:pt x="85502" y="161795"/>
                  <a:pt x="92032" y="163748"/>
                </a:cubicBezTo>
                <a:cubicBezTo>
                  <a:pt x="73670" y="184286"/>
                  <a:pt x="62508" y="211410"/>
                  <a:pt x="62508" y="241102"/>
                </a:cubicBezTo>
                <a:lnTo>
                  <a:pt x="62508" y="250031"/>
                </a:lnTo>
                <a:cubicBezTo>
                  <a:pt x="62508" y="256394"/>
                  <a:pt x="63847" y="262421"/>
                  <a:pt x="66247" y="267891"/>
                </a:cubicBezTo>
                <a:lnTo>
                  <a:pt x="17859" y="267891"/>
                </a:lnTo>
                <a:cubicBezTo>
                  <a:pt x="7981" y="267891"/>
                  <a:pt x="0" y="259910"/>
                  <a:pt x="0" y="250031"/>
                </a:cubicBezTo>
                <a:lnTo>
                  <a:pt x="0" y="232172"/>
                </a:lnTo>
                <a:close/>
                <a:moveTo>
                  <a:pt x="290940" y="267891"/>
                </a:moveTo>
                <a:cubicBezTo>
                  <a:pt x="293340" y="262421"/>
                  <a:pt x="294680" y="256394"/>
                  <a:pt x="294680" y="250031"/>
                </a:cubicBezTo>
                <a:lnTo>
                  <a:pt x="294680" y="241102"/>
                </a:lnTo>
                <a:cubicBezTo>
                  <a:pt x="294680" y="211410"/>
                  <a:pt x="283518" y="184286"/>
                  <a:pt x="265156" y="163748"/>
                </a:cubicBezTo>
                <a:cubicBezTo>
                  <a:pt x="271686" y="161795"/>
                  <a:pt x="278606" y="160734"/>
                  <a:pt x="285750" y="160734"/>
                </a:cubicBezTo>
                <a:cubicBezTo>
                  <a:pt x="325208" y="160734"/>
                  <a:pt x="357188" y="192714"/>
                  <a:pt x="357188" y="232172"/>
                </a:cubicBezTo>
                <a:lnTo>
                  <a:pt x="357188" y="250031"/>
                </a:lnTo>
                <a:cubicBezTo>
                  <a:pt x="357188" y="259910"/>
                  <a:pt x="349207" y="267891"/>
                  <a:pt x="339328" y="267891"/>
                </a:cubicBezTo>
                <a:lnTo>
                  <a:pt x="290940" y="267891"/>
                </a:lnTo>
                <a:close/>
                <a:moveTo>
                  <a:pt x="263426" y="89297"/>
                </a:moveTo>
                <a:cubicBezTo>
                  <a:pt x="263426" y="67119"/>
                  <a:pt x="281431" y="49113"/>
                  <a:pt x="303609" y="49113"/>
                </a:cubicBezTo>
                <a:cubicBezTo>
                  <a:pt x="325787" y="49113"/>
                  <a:pt x="343793" y="67119"/>
                  <a:pt x="343793" y="89297"/>
                </a:cubicBezTo>
                <a:cubicBezTo>
                  <a:pt x="343793" y="111475"/>
                  <a:pt x="325787" y="129480"/>
                  <a:pt x="303609" y="129480"/>
                </a:cubicBezTo>
                <a:cubicBezTo>
                  <a:pt x="281431" y="129480"/>
                  <a:pt x="263426" y="111475"/>
                  <a:pt x="263426" y="89297"/>
                </a:cubicBezTo>
                <a:close/>
                <a:moveTo>
                  <a:pt x="89297" y="241102"/>
                </a:moveTo>
                <a:cubicBezTo>
                  <a:pt x="89297" y="191765"/>
                  <a:pt x="129257" y="151805"/>
                  <a:pt x="178594" y="151805"/>
                </a:cubicBezTo>
                <a:cubicBezTo>
                  <a:pt x="227930" y="151805"/>
                  <a:pt x="267891" y="191765"/>
                  <a:pt x="267891" y="241102"/>
                </a:cubicBezTo>
                <a:lnTo>
                  <a:pt x="267891" y="250031"/>
                </a:lnTo>
                <a:cubicBezTo>
                  <a:pt x="267891" y="259910"/>
                  <a:pt x="259910" y="267891"/>
                  <a:pt x="250031" y="267891"/>
                </a:cubicBezTo>
                <a:lnTo>
                  <a:pt x="107156" y="267891"/>
                </a:lnTo>
                <a:cubicBezTo>
                  <a:pt x="97278" y="267891"/>
                  <a:pt x="89297" y="259910"/>
                  <a:pt x="89297" y="250031"/>
                </a:cubicBezTo>
                <a:lnTo>
                  <a:pt x="89297" y="241102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5" name="Text 53"/>
          <p:cNvSpPr/>
          <p:nvPr/>
        </p:nvSpPr>
        <p:spPr>
          <a:xfrm>
            <a:off x="1065967" y="5943367"/>
            <a:ext cx="10639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Discussion Prompt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1065967" y="6248167"/>
            <a:ext cx="106203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 pairs, discuss which hedging device you would choose for each statement and why. Consider: What level of certainty is appropriate? Which device sounds most natural in academic writing?</a:t>
            </a:r>
            <a:endParaRPr lang="en-US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6" grpId="0" animBg="1"/>
      <p:bldP spid="23" grpId="0" animBg="1"/>
      <p:bldP spid="24" grpId="0" animBg="1"/>
      <p:bldP spid="26" grpId="0" animBg="1"/>
      <p:bldP spid="28" grpId="0" animBg="1"/>
      <p:bldP spid="35" grpId="0" animBg="1"/>
      <p:bldP spid="36" grpId="0" animBg="1"/>
      <p:bldP spid="38" grpId="0" animBg="1"/>
      <p:bldP spid="40" grpId="0" animBg="1"/>
      <p:bldP spid="47" grpId="0" animBg="1"/>
      <p:bldP spid="48" grpId="0" animBg="1"/>
      <p:bldP spid="50" grpId="0" animBg="1"/>
      <p:bldP spid="52" grpId="0" animBg="1"/>
      <p:bldP spid="55" grpId="0" animBg="1"/>
      <p:bldP spid="5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Lesson Summary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Takeaways &amp; Mastery Tips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276350"/>
            <a:ext cx="5600700" cy="4019550"/>
          </a:xfrm>
          <a:custGeom>
            <a:avLst/>
            <a:gdLst/>
            <a:ahLst/>
            <a:cxnLst/>
            <a:rect l="l" t="t" r="r" b="b"/>
            <a:pathLst>
              <a:path w="5600700" h="4019550">
                <a:moveTo>
                  <a:pt x="38100" y="0"/>
                </a:moveTo>
                <a:lnTo>
                  <a:pt x="5562600" y="0"/>
                </a:lnTo>
                <a:cubicBezTo>
                  <a:pt x="5583628" y="0"/>
                  <a:pt x="5600700" y="17072"/>
                  <a:pt x="5600700" y="38100"/>
                </a:cubicBezTo>
                <a:lnTo>
                  <a:pt x="5600700" y="3905234"/>
                </a:lnTo>
                <a:cubicBezTo>
                  <a:pt x="5600700" y="3968369"/>
                  <a:pt x="5549519" y="4019550"/>
                  <a:pt x="5486384" y="4019550"/>
                </a:cubicBezTo>
                <a:lnTo>
                  <a:pt x="114316" y="4019550"/>
                </a:lnTo>
                <a:cubicBezTo>
                  <a:pt x="51181" y="4019550"/>
                  <a:pt x="0" y="3968369"/>
                  <a:pt x="0" y="390523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81000" y="1276350"/>
            <a:ext cx="5600700" cy="38100"/>
          </a:xfrm>
          <a:custGeom>
            <a:avLst/>
            <a:gdLst/>
            <a:ahLst/>
            <a:cxnLst/>
            <a:rect l="l" t="t" r="r" b="b"/>
            <a:pathLst>
              <a:path w="5600700" h="38100">
                <a:moveTo>
                  <a:pt x="38100" y="0"/>
                </a:moveTo>
                <a:lnTo>
                  <a:pt x="5562600" y="0"/>
                </a:lnTo>
                <a:cubicBezTo>
                  <a:pt x="5583628" y="0"/>
                  <a:pt x="5600700" y="17072"/>
                  <a:pt x="5600700" y="38100"/>
                </a:cubicBezTo>
                <a:lnTo>
                  <a:pt x="56007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6" name="Shape 4"/>
          <p:cNvSpPr/>
          <p:nvPr/>
        </p:nvSpPr>
        <p:spPr>
          <a:xfrm>
            <a:off x="609600" y="1524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114300" y="0"/>
                </a:moveTo>
                <a:lnTo>
                  <a:pt x="342900" y="0"/>
                </a:lnTo>
                <a:cubicBezTo>
                  <a:pt x="405984" y="0"/>
                  <a:pt x="457200" y="51216"/>
                  <a:pt x="457200" y="114300"/>
                </a:cubicBezTo>
                <a:lnTo>
                  <a:pt x="457200" y="342900"/>
                </a:lnTo>
                <a:cubicBezTo>
                  <a:pt x="457200" y="405984"/>
                  <a:pt x="405984" y="457200"/>
                  <a:pt x="342900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7" name="Text 5"/>
          <p:cNvSpPr/>
          <p:nvPr/>
        </p:nvSpPr>
        <p:spPr>
          <a:xfrm>
            <a:off x="739259" y="1619250"/>
            <a:ext cx="295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81100" y="1600200"/>
            <a:ext cx="15049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Phrasal Verbs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90550" y="2209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0" name="Text 8"/>
          <p:cNvSpPr/>
          <p:nvPr/>
        </p:nvSpPr>
        <p:spPr>
          <a:xfrm>
            <a:off x="842486" y="2171700"/>
            <a:ext cx="49815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Separable vs. Inseparable: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Know when objects can go between verb and particle. Remember: pronouns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must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separate separable phrasal verbs.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90550" y="2743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2" name="Text 10"/>
          <p:cNvSpPr/>
          <p:nvPr/>
        </p:nvSpPr>
        <p:spPr>
          <a:xfrm>
            <a:off x="842486" y="2705100"/>
            <a:ext cx="49815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Register Matters: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Choose formal alternatives (tolerate, investigate) for academic writing; informal phrasal verbs (put up with, look into) for casual contexts.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95313" y="3276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4" name="Text 12"/>
          <p:cNvSpPr/>
          <p:nvPr/>
        </p:nvSpPr>
        <p:spPr>
          <a:xfrm>
            <a:off x="849749" y="3238500"/>
            <a:ext cx="49720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Academic &amp; Business: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Master high-level phrasal verbs like carry out, point out, go over, look into for professional communication.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09600" y="3771900"/>
            <a:ext cx="5143500" cy="952500"/>
          </a:xfrm>
          <a:custGeom>
            <a:avLst/>
            <a:gdLst/>
            <a:ahLst/>
            <a:cxnLst/>
            <a:rect l="l" t="t" r="r" b="b"/>
            <a:pathLst>
              <a:path w="5143500" h="952500">
                <a:moveTo>
                  <a:pt x="76200" y="0"/>
                </a:moveTo>
                <a:lnTo>
                  <a:pt x="5067300" y="0"/>
                </a:lnTo>
                <a:cubicBezTo>
                  <a:pt x="5109356" y="0"/>
                  <a:pt x="5143500" y="34144"/>
                  <a:pt x="5143500" y="76200"/>
                </a:cubicBezTo>
                <a:lnTo>
                  <a:pt x="5143500" y="876300"/>
                </a:lnTo>
                <a:cubicBezTo>
                  <a:pt x="5143500" y="918356"/>
                  <a:pt x="5109356" y="952500"/>
                  <a:pt x="5067300" y="952500"/>
                </a:cubicBezTo>
                <a:lnTo>
                  <a:pt x="76200" y="952500"/>
                </a:lnTo>
                <a:cubicBezTo>
                  <a:pt x="34144" y="952500"/>
                  <a:pt x="0" y="918356"/>
                  <a:pt x="0" y="8763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797719" y="3947164"/>
            <a:ext cx="100013" cy="133350"/>
          </a:xfrm>
          <a:custGeom>
            <a:avLst/>
            <a:gdLst/>
            <a:ahLst/>
            <a:cxnLst/>
            <a:rect l="l" t="t" r="r" b="b"/>
            <a:pathLst>
              <a:path w="100013" h="133350">
                <a:moveTo>
                  <a:pt x="76286" y="100013"/>
                </a:moveTo>
                <a:cubicBezTo>
                  <a:pt x="78187" y="94204"/>
                  <a:pt x="81989" y="88943"/>
                  <a:pt x="86287" y="84412"/>
                </a:cubicBezTo>
                <a:cubicBezTo>
                  <a:pt x="94804" y="75452"/>
                  <a:pt x="100012" y="63341"/>
                  <a:pt x="100012" y="50006"/>
                </a:cubicBezTo>
                <a:cubicBezTo>
                  <a:pt x="100012" y="22399"/>
                  <a:pt x="77614" y="0"/>
                  <a:pt x="50006" y="0"/>
                </a:cubicBezTo>
                <a:cubicBezTo>
                  <a:pt x="22399" y="0"/>
                  <a:pt x="0" y="22399"/>
                  <a:pt x="0" y="50006"/>
                </a:cubicBezTo>
                <a:cubicBezTo>
                  <a:pt x="0" y="63341"/>
                  <a:pt x="5209" y="75452"/>
                  <a:pt x="13726" y="84412"/>
                </a:cubicBezTo>
                <a:cubicBezTo>
                  <a:pt x="18023" y="88943"/>
                  <a:pt x="21852" y="94204"/>
                  <a:pt x="23727" y="100013"/>
                </a:cubicBezTo>
                <a:lnTo>
                  <a:pt x="76260" y="100013"/>
                </a:lnTo>
                <a:close/>
                <a:moveTo>
                  <a:pt x="75009" y="112514"/>
                </a:moveTo>
                <a:lnTo>
                  <a:pt x="25003" y="112514"/>
                </a:lnTo>
                <a:lnTo>
                  <a:pt x="25003" y="116681"/>
                </a:lnTo>
                <a:cubicBezTo>
                  <a:pt x="25003" y="128193"/>
                  <a:pt x="34327" y="137517"/>
                  <a:pt x="45839" y="137517"/>
                </a:cubicBezTo>
                <a:lnTo>
                  <a:pt x="54173" y="137517"/>
                </a:lnTo>
                <a:cubicBezTo>
                  <a:pt x="65685" y="137517"/>
                  <a:pt x="75009" y="128193"/>
                  <a:pt x="75009" y="116681"/>
                </a:cubicBezTo>
                <a:lnTo>
                  <a:pt x="75009" y="112514"/>
                </a:lnTo>
                <a:close/>
                <a:moveTo>
                  <a:pt x="47923" y="29170"/>
                </a:moveTo>
                <a:cubicBezTo>
                  <a:pt x="37557" y="29170"/>
                  <a:pt x="29170" y="37557"/>
                  <a:pt x="29170" y="47923"/>
                </a:cubicBezTo>
                <a:cubicBezTo>
                  <a:pt x="29170" y="51387"/>
                  <a:pt x="26384" y="54173"/>
                  <a:pt x="22920" y="54173"/>
                </a:cubicBezTo>
                <a:cubicBezTo>
                  <a:pt x="19456" y="54173"/>
                  <a:pt x="16669" y="51387"/>
                  <a:pt x="16669" y="47923"/>
                </a:cubicBezTo>
                <a:cubicBezTo>
                  <a:pt x="16669" y="30655"/>
                  <a:pt x="30655" y="16669"/>
                  <a:pt x="47923" y="16669"/>
                </a:cubicBezTo>
                <a:cubicBezTo>
                  <a:pt x="51387" y="16669"/>
                  <a:pt x="54173" y="19456"/>
                  <a:pt x="54173" y="22920"/>
                </a:cubicBezTo>
                <a:cubicBezTo>
                  <a:pt x="54173" y="26384"/>
                  <a:pt x="51387" y="29170"/>
                  <a:pt x="47923" y="2917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17" name="Text 15"/>
          <p:cNvSpPr/>
          <p:nvPr/>
        </p:nvSpPr>
        <p:spPr>
          <a:xfrm>
            <a:off x="990600" y="3924300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Practice Tip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62000" y="4191000"/>
            <a:ext cx="49053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Read academic articles and highlight phrasal verbs. Notice which ones are used and in what contexts.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210300" y="1276350"/>
            <a:ext cx="5600700" cy="4019550"/>
          </a:xfrm>
          <a:custGeom>
            <a:avLst/>
            <a:gdLst/>
            <a:ahLst/>
            <a:cxnLst/>
            <a:rect l="l" t="t" r="r" b="b"/>
            <a:pathLst>
              <a:path w="5600700" h="4019550">
                <a:moveTo>
                  <a:pt x="38100" y="0"/>
                </a:moveTo>
                <a:lnTo>
                  <a:pt x="5562600" y="0"/>
                </a:lnTo>
                <a:cubicBezTo>
                  <a:pt x="5583628" y="0"/>
                  <a:pt x="5600700" y="17072"/>
                  <a:pt x="5600700" y="38100"/>
                </a:cubicBezTo>
                <a:lnTo>
                  <a:pt x="5600700" y="3905234"/>
                </a:lnTo>
                <a:cubicBezTo>
                  <a:pt x="5600700" y="3968369"/>
                  <a:pt x="5549519" y="4019550"/>
                  <a:pt x="5486384" y="4019550"/>
                </a:cubicBezTo>
                <a:lnTo>
                  <a:pt x="114316" y="4019550"/>
                </a:lnTo>
                <a:cubicBezTo>
                  <a:pt x="51181" y="4019550"/>
                  <a:pt x="0" y="3968369"/>
                  <a:pt x="0" y="390523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210300" y="1276350"/>
            <a:ext cx="5600700" cy="38100"/>
          </a:xfrm>
          <a:custGeom>
            <a:avLst/>
            <a:gdLst/>
            <a:ahLst/>
            <a:cxnLst/>
            <a:rect l="l" t="t" r="r" b="b"/>
            <a:pathLst>
              <a:path w="5600700" h="38100">
                <a:moveTo>
                  <a:pt x="38100" y="0"/>
                </a:moveTo>
                <a:lnTo>
                  <a:pt x="5562600" y="0"/>
                </a:lnTo>
                <a:cubicBezTo>
                  <a:pt x="5583628" y="0"/>
                  <a:pt x="5600700" y="17072"/>
                  <a:pt x="5600700" y="38100"/>
                </a:cubicBezTo>
                <a:lnTo>
                  <a:pt x="56007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1" name="Shape 19"/>
          <p:cNvSpPr/>
          <p:nvPr/>
        </p:nvSpPr>
        <p:spPr>
          <a:xfrm>
            <a:off x="6438900" y="1524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114300" y="0"/>
                </a:moveTo>
                <a:lnTo>
                  <a:pt x="342900" y="0"/>
                </a:lnTo>
                <a:cubicBezTo>
                  <a:pt x="405984" y="0"/>
                  <a:pt x="457200" y="51216"/>
                  <a:pt x="457200" y="114300"/>
                </a:cubicBezTo>
                <a:lnTo>
                  <a:pt x="457200" y="342900"/>
                </a:lnTo>
                <a:cubicBezTo>
                  <a:pt x="457200" y="405984"/>
                  <a:pt x="405984" y="457200"/>
                  <a:pt x="342900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2" name="Text 20"/>
          <p:cNvSpPr/>
          <p:nvPr/>
        </p:nvSpPr>
        <p:spPr>
          <a:xfrm>
            <a:off x="6551295" y="1619250"/>
            <a:ext cx="3238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010400" y="1600200"/>
            <a:ext cx="9810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Hedging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438900" y="2209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5" name="Text 23"/>
          <p:cNvSpPr/>
          <p:nvPr/>
        </p:nvSpPr>
        <p:spPr>
          <a:xfrm>
            <a:off x="6703695" y="2171700"/>
            <a:ext cx="49434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Modal Verbs: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Use could/may/might for low certainty, would/can for moderate, will/must for high certainty.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443663" y="2743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7" name="Text 25"/>
          <p:cNvSpPr/>
          <p:nvPr/>
        </p:nvSpPr>
        <p:spPr>
          <a:xfrm>
            <a:off x="6710482" y="2705100"/>
            <a:ext cx="49339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Tentative Verbs: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Suggest, appear, seem, indicate create objectivity and academic distance from claims.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429375" y="3276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9" name="Text 27"/>
          <p:cNvSpPr/>
          <p:nvPr/>
        </p:nvSpPr>
        <p:spPr>
          <a:xfrm>
            <a:off x="6689765" y="3238500"/>
            <a:ext cx="49625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Adverbs &amp; Adjectives: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Modify probability (possibly, probably), frequency (often, generally), and quantity (some, many).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448425" y="3810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1" name="Text 29"/>
          <p:cNvSpPr/>
          <p:nvPr/>
        </p:nvSpPr>
        <p:spPr>
          <a:xfrm>
            <a:off x="6724769" y="3771900"/>
            <a:ext cx="49244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Noun Phrases: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Use formulaic structures like "It is possible that..." and "There is evidence that..."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438900" y="4305300"/>
            <a:ext cx="5143500" cy="762000"/>
          </a:xfrm>
          <a:custGeom>
            <a:avLst/>
            <a:gdLst/>
            <a:ahLst/>
            <a:cxnLst/>
            <a:rect l="l" t="t" r="r" b="b"/>
            <a:pathLst>
              <a:path w="5143500" h="762000">
                <a:moveTo>
                  <a:pt x="76200" y="0"/>
                </a:moveTo>
                <a:lnTo>
                  <a:pt x="5067300" y="0"/>
                </a:lnTo>
                <a:cubicBezTo>
                  <a:pt x="5109356" y="0"/>
                  <a:pt x="5143500" y="34144"/>
                  <a:pt x="5143500" y="76200"/>
                </a:cubicBezTo>
                <a:lnTo>
                  <a:pt x="5143500" y="685800"/>
                </a:lnTo>
                <a:cubicBezTo>
                  <a:pt x="5143500" y="727856"/>
                  <a:pt x="5109356" y="762000"/>
                  <a:pt x="5067300" y="762000"/>
                </a:cubicBezTo>
                <a:lnTo>
                  <a:pt x="76200" y="762000"/>
                </a:lnTo>
                <a:cubicBezTo>
                  <a:pt x="34144" y="762000"/>
                  <a:pt x="0" y="727856"/>
                  <a:pt x="0" y="685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6610350" y="4480564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0"/>
                </a:moveTo>
                <a:cubicBezTo>
                  <a:pt x="70504" y="0"/>
                  <a:pt x="74020" y="2110"/>
                  <a:pt x="75843" y="5469"/>
                </a:cubicBezTo>
                <a:lnTo>
                  <a:pt x="132100" y="109649"/>
                </a:lnTo>
                <a:cubicBezTo>
                  <a:pt x="133845" y="112879"/>
                  <a:pt x="133767" y="116785"/>
                  <a:pt x="131891" y="119937"/>
                </a:cubicBezTo>
                <a:cubicBezTo>
                  <a:pt x="130016" y="123088"/>
                  <a:pt x="126604" y="125016"/>
                  <a:pt x="122932" y="125016"/>
                </a:cubicBezTo>
                <a:lnTo>
                  <a:pt x="10418" y="125016"/>
                </a:lnTo>
                <a:cubicBezTo>
                  <a:pt x="6746" y="125016"/>
                  <a:pt x="3360" y="123088"/>
                  <a:pt x="1459" y="119937"/>
                </a:cubicBezTo>
                <a:cubicBezTo>
                  <a:pt x="-443" y="116785"/>
                  <a:pt x="-495" y="112879"/>
                  <a:pt x="1250" y="109649"/>
                </a:cubicBezTo>
                <a:lnTo>
                  <a:pt x="57507" y="5469"/>
                </a:lnTo>
                <a:cubicBezTo>
                  <a:pt x="59330" y="2110"/>
                  <a:pt x="62846" y="0"/>
                  <a:pt x="66675" y="0"/>
                </a:cubicBezTo>
                <a:close/>
                <a:moveTo>
                  <a:pt x="66675" y="43755"/>
                </a:moveTo>
                <a:cubicBezTo>
                  <a:pt x="63211" y="43755"/>
                  <a:pt x="60424" y="46542"/>
                  <a:pt x="60424" y="50006"/>
                </a:cubicBezTo>
                <a:lnTo>
                  <a:pt x="60424" y="79177"/>
                </a:lnTo>
                <a:cubicBezTo>
                  <a:pt x="60424" y="82641"/>
                  <a:pt x="63211" y="85427"/>
                  <a:pt x="66675" y="85427"/>
                </a:cubicBezTo>
                <a:cubicBezTo>
                  <a:pt x="70139" y="85427"/>
                  <a:pt x="72926" y="82641"/>
                  <a:pt x="72926" y="79177"/>
                </a:cubicBezTo>
                <a:lnTo>
                  <a:pt x="72926" y="50006"/>
                </a:lnTo>
                <a:cubicBezTo>
                  <a:pt x="72926" y="46542"/>
                  <a:pt x="70139" y="43755"/>
                  <a:pt x="66675" y="43755"/>
                </a:cubicBezTo>
                <a:close/>
                <a:moveTo>
                  <a:pt x="73629" y="100013"/>
                </a:moveTo>
                <a:cubicBezTo>
                  <a:pt x="73787" y="97431"/>
                  <a:pt x="72500" y="94975"/>
                  <a:pt x="70287" y="93637"/>
                </a:cubicBezTo>
                <a:cubicBezTo>
                  <a:pt x="68074" y="92299"/>
                  <a:pt x="65302" y="92299"/>
                  <a:pt x="63089" y="93637"/>
                </a:cubicBezTo>
                <a:cubicBezTo>
                  <a:pt x="60876" y="94975"/>
                  <a:pt x="59589" y="97431"/>
                  <a:pt x="59747" y="100012"/>
                </a:cubicBezTo>
                <a:cubicBezTo>
                  <a:pt x="59589" y="102594"/>
                  <a:pt x="60876" y="105050"/>
                  <a:pt x="63089" y="106388"/>
                </a:cubicBezTo>
                <a:cubicBezTo>
                  <a:pt x="65302" y="107726"/>
                  <a:pt x="68074" y="107726"/>
                  <a:pt x="70287" y="106388"/>
                </a:cubicBezTo>
                <a:cubicBezTo>
                  <a:pt x="72500" y="105050"/>
                  <a:pt x="73787" y="102594"/>
                  <a:pt x="73629" y="10001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4" name="Text 32"/>
          <p:cNvSpPr/>
          <p:nvPr/>
        </p:nvSpPr>
        <p:spPr>
          <a:xfrm>
            <a:off x="6819900" y="4457700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Balance is Key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591300" y="4724400"/>
            <a:ext cx="490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Avoid over-hedging. Use hedging strategically to sound analytical, not uncertain.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381000" y="5524500"/>
            <a:ext cx="11430000" cy="1143000"/>
          </a:xfrm>
          <a:custGeom>
            <a:avLst/>
            <a:gdLst/>
            <a:ahLst/>
            <a:cxnLst/>
            <a:rect l="l" t="t" r="r" b="b"/>
            <a:pathLst>
              <a:path w="11430000" h="1143000">
                <a:moveTo>
                  <a:pt x="114300" y="0"/>
                </a:moveTo>
                <a:lnTo>
                  <a:pt x="11315700" y="0"/>
                </a:lnTo>
                <a:cubicBezTo>
                  <a:pt x="11378784" y="0"/>
                  <a:pt x="11430000" y="51216"/>
                  <a:pt x="11430000" y="114300"/>
                </a:cubicBezTo>
                <a:lnTo>
                  <a:pt x="11430000" y="1028700"/>
                </a:lnTo>
                <a:cubicBezTo>
                  <a:pt x="11430000" y="1091784"/>
                  <a:pt x="11378784" y="1143000"/>
                  <a:pt x="11315700" y="1143000"/>
                </a:cubicBezTo>
                <a:lnTo>
                  <a:pt x="114300" y="1143000"/>
                </a:lnTo>
                <a:cubicBezTo>
                  <a:pt x="51216" y="1143000"/>
                  <a:pt x="0" y="1091784"/>
                  <a:pt x="0" y="10287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37" name="Shape 35"/>
          <p:cNvSpPr/>
          <p:nvPr/>
        </p:nvSpPr>
        <p:spPr>
          <a:xfrm>
            <a:off x="642938" y="59531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71438" y="178594"/>
                </a:moveTo>
                <a:lnTo>
                  <a:pt x="13674" y="178594"/>
                </a:lnTo>
                <a:cubicBezTo>
                  <a:pt x="-223" y="178594"/>
                  <a:pt x="-8762" y="163469"/>
                  <a:pt x="-1619" y="151526"/>
                </a:cubicBezTo>
                <a:lnTo>
                  <a:pt x="27905" y="102301"/>
                </a:lnTo>
                <a:cubicBezTo>
                  <a:pt x="32761" y="94208"/>
                  <a:pt x="41467" y="89297"/>
                  <a:pt x="50899" y="89297"/>
                </a:cubicBezTo>
                <a:lnTo>
                  <a:pt x="103919" y="89297"/>
                </a:lnTo>
                <a:cubicBezTo>
                  <a:pt x="146391" y="17357"/>
                  <a:pt x="209736" y="13729"/>
                  <a:pt x="252096" y="19924"/>
                </a:cubicBezTo>
                <a:cubicBezTo>
                  <a:pt x="259240" y="20985"/>
                  <a:pt x="264821" y="26566"/>
                  <a:pt x="265826" y="33654"/>
                </a:cubicBezTo>
                <a:cubicBezTo>
                  <a:pt x="272021" y="76014"/>
                  <a:pt x="268393" y="139359"/>
                  <a:pt x="196453" y="181831"/>
                </a:cubicBezTo>
                <a:lnTo>
                  <a:pt x="196453" y="234851"/>
                </a:lnTo>
                <a:cubicBezTo>
                  <a:pt x="196453" y="244283"/>
                  <a:pt x="191542" y="252989"/>
                  <a:pt x="183449" y="257845"/>
                </a:cubicBezTo>
                <a:lnTo>
                  <a:pt x="134224" y="287369"/>
                </a:lnTo>
                <a:cubicBezTo>
                  <a:pt x="122337" y="294512"/>
                  <a:pt x="107156" y="285917"/>
                  <a:pt x="107156" y="272076"/>
                </a:cubicBezTo>
                <a:lnTo>
                  <a:pt x="107156" y="214313"/>
                </a:lnTo>
                <a:cubicBezTo>
                  <a:pt x="107156" y="194611"/>
                  <a:pt x="91139" y="178594"/>
                  <a:pt x="71438" y="178594"/>
                </a:cubicBezTo>
                <a:lnTo>
                  <a:pt x="71382" y="178594"/>
                </a:lnTo>
                <a:close/>
                <a:moveTo>
                  <a:pt x="223242" y="89297"/>
                </a:moveTo>
                <a:cubicBezTo>
                  <a:pt x="223242" y="74512"/>
                  <a:pt x="211238" y="62508"/>
                  <a:pt x="196453" y="62508"/>
                </a:cubicBezTo>
                <a:cubicBezTo>
                  <a:pt x="181668" y="62508"/>
                  <a:pt x="169664" y="74512"/>
                  <a:pt x="169664" y="89297"/>
                </a:cubicBezTo>
                <a:cubicBezTo>
                  <a:pt x="169664" y="104082"/>
                  <a:pt x="181668" y="116086"/>
                  <a:pt x="196453" y="116086"/>
                </a:cubicBezTo>
                <a:cubicBezTo>
                  <a:pt x="211238" y="116086"/>
                  <a:pt x="223242" y="104082"/>
                  <a:pt x="223242" y="89297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8" name="Text 36"/>
          <p:cNvSpPr/>
          <p:nvPr/>
        </p:nvSpPr>
        <p:spPr>
          <a:xfrm>
            <a:off x="1112044" y="5753100"/>
            <a:ext cx="9172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Continue Your Journey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112044" y="6057900"/>
            <a:ext cx="9144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Apply these strategies in your academic writing and speaking. Notice hedging in scholarly articles. Practice transforming absolute statements into nuanced claims.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10103405" y="5772150"/>
            <a:ext cx="14763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C1 Advanced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10122455" y="6038850"/>
            <a:ext cx="14573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Phrasal Verbs &amp; Hedging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Lesson Overview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Today's Learning Journey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409700"/>
            <a:ext cx="5543550" cy="5067300"/>
          </a:xfrm>
          <a:custGeom>
            <a:avLst/>
            <a:gdLst/>
            <a:ahLst/>
            <a:cxnLst/>
            <a:rect l="l" t="t" r="r" b="b"/>
            <a:pathLst>
              <a:path w="5543550" h="5067300">
                <a:moveTo>
                  <a:pt x="38100" y="0"/>
                </a:moveTo>
                <a:lnTo>
                  <a:pt x="5391126" y="0"/>
                </a:lnTo>
                <a:cubicBezTo>
                  <a:pt x="5475307" y="0"/>
                  <a:pt x="5543550" y="68243"/>
                  <a:pt x="5543550" y="152424"/>
                </a:cubicBezTo>
                <a:lnTo>
                  <a:pt x="5543550" y="4914876"/>
                </a:lnTo>
                <a:cubicBezTo>
                  <a:pt x="5543550" y="4999057"/>
                  <a:pt x="5475307" y="5067300"/>
                  <a:pt x="5391126" y="5067300"/>
                </a:cubicBezTo>
                <a:lnTo>
                  <a:pt x="38100" y="5067300"/>
                </a:lnTo>
                <a:cubicBezTo>
                  <a:pt x="17072" y="5067300"/>
                  <a:pt x="0" y="5050228"/>
                  <a:pt x="0" y="50292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00050" y="1409700"/>
            <a:ext cx="38100" cy="5067300"/>
          </a:xfrm>
          <a:custGeom>
            <a:avLst/>
            <a:gdLst/>
            <a:ahLst/>
            <a:cxnLst/>
            <a:rect l="l" t="t" r="r" b="b"/>
            <a:pathLst>
              <a:path w="38100" h="5067300">
                <a:moveTo>
                  <a:pt x="38100" y="0"/>
                </a:moveTo>
                <a:lnTo>
                  <a:pt x="38100" y="0"/>
                </a:lnTo>
                <a:lnTo>
                  <a:pt x="38100" y="5067300"/>
                </a:lnTo>
                <a:lnTo>
                  <a:pt x="38100" y="5067300"/>
                </a:lnTo>
                <a:cubicBezTo>
                  <a:pt x="17072" y="5067300"/>
                  <a:pt x="0" y="5050228"/>
                  <a:pt x="0" y="50292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6" name="Shape 4"/>
          <p:cNvSpPr/>
          <p:nvPr/>
        </p:nvSpPr>
        <p:spPr>
          <a:xfrm>
            <a:off x="723900" y="17145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7" name="Text 5"/>
          <p:cNvSpPr/>
          <p:nvPr/>
        </p:nvSpPr>
        <p:spPr>
          <a:xfrm>
            <a:off x="909995" y="1866900"/>
            <a:ext cx="3524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85900" y="1771650"/>
            <a:ext cx="2524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26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 One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485900" y="1962150"/>
            <a:ext cx="25717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Mastering Phrasal Verbs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28663" y="2590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1" name="Text 9"/>
          <p:cNvSpPr/>
          <p:nvPr/>
        </p:nvSpPr>
        <p:spPr>
          <a:xfrm>
            <a:off x="1004054" y="2552700"/>
            <a:ext cx="47148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Understanding Structure: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What phrasal verbs are and why they matter at C1 level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42950" y="3200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3" name="Text 11"/>
          <p:cNvSpPr/>
          <p:nvPr/>
        </p:nvSpPr>
        <p:spPr>
          <a:xfrm>
            <a:off x="1028581" y="3162300"/>
            <a:ext cx="4686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Separable vs. Inseparable: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Mastering word order and the pronoun rule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42950" y="3810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5" name="Text 13"/>
          <p:cNvSpPr/>
          <p:nvPr/>
        </p:nvSpPr>
        <p:spPr>
          <a:xfrm>
            <a:off x="1028700" y="3771900"/>
            <a:ext cx="4476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Register Awareness: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Formal vs. informal usage in different contexts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33425" y="4191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7" name="Text 15"/>
          <p:cNvSpPr/>
          <p:nvPr/>
        </p:nvSpPr>
        <p:spPr>
          <a:xfrm>
            <a:off x="1007388" y="4152900"/>
            <a:ext cx="47053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Academic &amp; Business: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High-level phrasal verbs for professional communication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42950" y="4800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9" name="Text 17"/>
          <p:cNvSpPr/>
          <p:nvPr/>
        </p:nvSpPr>
        <p:spPr>
          <a:xfrm>
            <a:off x="1028700" y="4762500"/>
            <a:ext cx="4629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Interactive Practice: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Gap-fill exercises and context matching activities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23900" y="5825491"/>
            <a:ext cx="4914900" cy="7620"/>
          </a:xfrm>
          <a:custGeom>
            <a:avLst/>
            <a:gdLst/>
            <a:ahLst/>
            <a:cxnLst/>
            <a:rect l="l" t="t" r="r" b="b"/>
            <a:pathLst>
              <a:path w="4914900" h="7620">
                <a:moveTo>
                  <a:pt x="0" y="0"/>
                </a:moveTo>
                <a:lnTo>
                  <a:pt x="4914900" y="0"/>
                </a:lnTo>
                <a:lnTo>
                  <a:pt x="4914900" y="7620"/>
                </a:lnTo>
                <a:lnTo>
                  <a:pt x="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23" name="Shape 21"/>
          <p:cNvSpPr/>
          <p:nvPr/>
        </p:nvSpPr>
        <p:spPr>
          <a:xfrm>
            <a:off x="6267450" y="1409700"/>
            <a:ext cx="5543550" cy="5067300"/>
          </a:xfrm>
          <a:custGeom>
            <a:avLst/>
            <a:gdLst/>
            <a:ahLst/>
            <a:cxnLst/>
            <a:rect l="l" t="t" r="r" b="b"/>
            <a:pathLst>
              <a:path w="5543550" h="5067300">
                <a:moveTo>
                  <a:pt x="38100" y="0"/>
                </a:moveTo>
                <a:lnTo>
                  <a:pt x="5391126" y="0"/>
                </a:lnTo>
                <a:cubicBezTo>
                  <a:pt x="5475307" y="0"/>
                  <a:pt x="5543550" y="68243"/>
                  <a:pt x="5543550" y="152424"/>
                </a:cubicBezTo>
                <a:lnTo>
                  <a:pt x="5543550" y="4914876"/>
                </a:lnTo>
                <a:cubicBezTo>
                  <a:pt x="5543550" y="4999057"/>
                  <a:pt x="5475307" y="5067300"/>
                  <a:pt x="5391126" y="5067300"/>
                </a:cubicBezTo>
                <a:lnTo>
                  <a:pt x="38100" y="5067300"/>
                </a:lnTo>
                <a:cubicBezTo>
                  <a:pt x="17072" y="5067300"/>
                  <a:pt x="0" y="5050228"/>
                  <a:pt x="0" y="50292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267450" y="1409700"/>
            <a:ext cx="38100" cy="5067300"/>
          </a:xfrm>
          <a:custGeom>
            <a:avLst/>
            <a:gdLst/>
            <a:ahLst/>
            <a:cxnLst/>
            <a:rect l="l" t="t" r="r" b="b"/>
            <a:pathLst>
              <a:path w="38100" h="5067300">
                <a:moveTo>
                  <a:pt x="38100" y="0"/>
                </a:moveTo>
                <a:lnTo>
                  <a:pt x="38100" y="0"/>
                </a:lnTo>
                <a:lnTo>
                  <a:pt x="38100" y="5067300"/>
                </a:lnTo>
                <a:lnTo>
                  <a:pt x="38100" y="5067300"/>
                </a:lnTo>
                <a:cubicBezTo>
                  <a:pt x="17072" y="5067300"/>
                  <a:pt x="0" y="5050228"/>
                  <a:pt x="0" y="50292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5" name="Shape 23"/>
          <p:cNvSpPr/>
          <p:nvPr/>
        </p:nvSpPr>
        <p:spPr>
          <a:xfrm>
            <a:off x="6591300" y="17145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6" name="Text 24"/>
          <p:cNvSpPr/>
          <p:nvPr/>
        </p:nvSpPr>
        <p:spPr>
          <a:xfrm>
            <a:off x="6756678" y="1866900"/>
            <a:ext cx="3905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353300" y="1771650"/>
            <a:ext cx="1971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26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 Two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353300" y="1962150"/>
            <a:ext cx="2019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Art of Hedging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610350" y="2590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0" name="Text 28"/>
          <p:cNvSpPr/>
          <p:nvPr/>
        </p:nvSpPr>
        <p:spPr>
          <a:xfrm>
            <a:off x="6896100" y="2552700"/>
            <a:ext cx="4105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is Hedging: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Expressing caution and degrees of certainty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610350" y="2971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2" name="Text 30"/>
          <p:cNvSpPr/>
          <p:nvPr/>
        </p:nvSpPr>
        <p:spPr>
          <a:xfrm>
            <a:off x="6896100" y="2933700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Modal Verbs: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Using may, might, could, would for nuanced claims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610350" y="3352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4" name="Text 32"/>
          <p:cNvSpPr/>
          <p:nvPr/>
        </p:nvSpPr>
        <p:spPr>
          <a:xfrm>
            <a:off x="6896100" y="3314700"/>
            <a:ext cx="4200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Tentative Verbs: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Suggest, appear, seem, indicate for objectivity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610350" y="3733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6" name="Text 34"/>
          <p:cNvSpPr/>
          <p:nvPr/>
        </p:nvSpPr>
        <p:spPr>
          <a:xfrm>
            <a:off x="6896100" y="3695700"/>
            <a:ext cx="3914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Adverbs &amp; Adjectives: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Probability and frequency modifiers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610350" y="4114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8" name="Text 36"/>
          <p:cNvSpPr/>
          <p:nvPr/>
        </p:nvSpPr>
        <p:spPr>
          <a:xfrm>
            <a:off x="6896100" y="4076700"/>
            <a:ext cx="4610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Complex Structures: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Noun phrases and academic formulaic language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600825" y="4495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0" name="Text 38"/>
          <p:cNvSpPr/>
          <p:nvPr/>
        </p:nvSpPr>
        <p:spPr>
          <a:xfrm>
            <a:off x="6881336" y="4457700"/>
            <a:ext cx="47053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Transformation Practice: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Converting absolute statements to hedged versions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591300" y="5825491"/>
            <a:ext cx="4914900" cy="7620"/>
          </a:xfrm>
          <a:custGeom>
            <a:avLst/>
            <a:gdLst/>
            <a:ahLst/>
            <a:cxnLst/>
            <a:rect l="l" t="t" r="r" b="b"/>
            <a:pathLst>
              <a:path w="4914900" h="7620">
                <a:moveTo>
                  <a:pt x="0" y="0"/>
                </a:moveTo>
                <a:lnTo>
                  <a:pt x="4914900" y="0"/>
                </a:lnTo>
                <a:lnTo>
                  <a:pt x="4914900" y="7620"/>
                </a:lnTo>
                <a:lnTo>
                  <a:pt x="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/>
        </p:spPr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A3A5C">
                  <a:alpha val="95000"/>
                </a:srgbClr>
              </a:gs>
              <a:gs pos="50000">
                <a:srgbClr val="1A3A5C">
                  <a:alpha val="85000"/>
                </a:srgbClr>
              </a:gs>
              <a:gs pos="100000">
                <a:srgbClr val="4A90A4">
                  <a:alpha val="75000"/>
                </a:srgbClr>
              </a:gs>
            </a:gsLst>
            <a:lin ang="2700000" scaled="1"/>
          </a:gra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1"/>
          <p:cNvSpPr/>
          <p:nvPr/>
        </p:nvSpPr>
        <p:spPr>
          <a:xfrm>
            <a:off x="381000" y="1259206"/>
            <a:ext cx="1476375" cy="495300"/>
          </a:xfrm>
          <a:custGeom>
            <a:avLst/>
            <a:gdLst/>
            <a:ahLst/>
            <a:cxnLst/>
            <a:rect l="l" t="t" r="r" b="b"/>
            <a:pathLst>
              <a:path w="1476375" h="495300">
                <a:moveTo>
                  <a:pt x="247650" y="0"/>
                </a:moveTo>
                <a:lnTo>
                  <a:pt x="1228725" y="0"/>
                </a:lnTo>
                <a:cubicBezTo>
                  <a:pt x="1365407" y="0"/>
                  <a:pt x="1476375" y="110968"/>
                  <a:pt x="1476375" y="247650"/>
                </a:cubicBezTo>
                <a:lnTo>
                  <a:pt x="1476375" y="247650"/>
                </a:lnTo>
                <a:cubicBezTo>
                  <a:pt x="1476375" y="384332"/>
                  <a:pt x="1365407" y="495300"/>
                  <a:pt x="1228725" y="495300"/>
                </a:cubicBezTo>
                <a:lnTo>
                  <a:pt x="247650" y="495300"/>
                </a:lnTo>
                <a:cubicBezTo>
                  <a:pt x="110968" y="495300"/>
                  <a:pt x="0" y="384332"/>
                  <a:pt x="0" y="247650"/>
                </a:cubicBezTo>
                <a:lnTo>
                  <a:pt x="0" y="247650"/>
                </a:lnTo>
                <a:cubicBezTo>
                  <a:pt x="0" y="110968"/>
                  <a:pt x="110968" y="0"/>
                  <a:pt x="247650" y="0"/>
                </a:cubicBez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09600" y="1373506"/>
            <a:ext cx="1114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kern="0" spc="15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 One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059306"/>
            <a:ext cx="44958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Mastering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Phrasal Verbs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4002406"/>
            <a:ext cx="65151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Navigating Separable, Inseparable, Formal &amp; Informal Usage at C1 Level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4810" y="5130165"/>
            <a:ext cx="1693545" cy="464820"/>
          </a:xfrm>
          <a:custGeom>
            <a:avLst/>
            <a:gdLst/>
            <a:ahLst/>
            <a:cxnLst/>
            <a:rect l="l" t="t" r="r" b="b"/>
            <a:pathLst>
              <a:path w="1693545" h="464820">
                <a:moveTo>
                  <a:pt x="76198" y="0"/>
                </a:moveTo>
                <a:lnTo>
                  <a:pt x="1617347" y="0"/>
                </a:lnTo>
                <a:cubicBezTo>
                  <a:pt x="1659430" y="0"/>
                  <a:pt x="1693545" y="34115"/>
                  <a:pt x="1693545" y="76198"/>
                </a:cubicBezTo>
                <a:lnTo>
                  <a:pt x="1693545" y="388622"/>
                </a:lnTo>
                <a:cubicBezTo>
                  <a:pt x="1693545" y="430705"/>
                  <a:pt x="1659430" y="464820"/>
                  <a:pt x="1617347" y="464820"/>
                </a:cubicBezTo>
                <a:lnTo>
                  <a:pt x="76198" y="464820"/>
                </a:lnTo>
                <a:cubicBezTo>
                  <a:pt x="34115" y="464820"/>
                  <a:pt x="0" y="430705"/>
                  <a:pt x="0" y="388622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 w="10160">
            <a:solidFill>
              <a:srgbClr val="F7FAFC">
                <a:alpha val="20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36270" y="527875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69205" y="1548"/>
                </a:moveTo>
                <a:cubicBezTo>
                  <a:pt x="73640" y="-506"/>
                  <a:pt x="78760" y="-506"/>
                  <a:pt x="83195" y="1548"/>
                </a:cubicBezTo>
                <a:lnTo>
                  <a:pt x="148263" y="31611"/>
                </a:lnTo>
                <a:cubicBezTo>
                  <a:pt x="150793" y="32772"/>
                  <a:pt x="152400" y="35302"/>
                  <a:pt x="152400" y="38100"/>
                </a:cubicBezTo>
                <a:cubicBezTo>
                  <a:pt x="152400" y="40898"/>
                  <a:pt x="150793" y="43428"/>
                  <a:pt x="148263" y="44589"/>
                </a:cubicBezTo>
                <a:lnTo>
                  <a:pt x="83195" y="74652"/>
                </a:lnTo>
                <a:cubicBezTo>
                  <a:pt x="78760" y="76706"/>
                  <a:pt x="73640" y="76706"/>
                  <a:pt x="69205" y="74652"/>
                </a:cubicBezTo>
                <a:lnTo>
                  <a:pt x="4137" y="44589"/>
                </a:lnTo>
                <a:cubicBezTo>
                  <a:pt x="1607" y="43398"/>
                  <a:pt x="0" y="40868"/>
                  <a:pt x="0" y="38100"/>
                </a:cubicBezTo>
                <a:cubicBezTo>
                  <a:pt x="0" y="35332"/>
                  <a:pt x="1607" y="32772"/>
                  <a:pt x="4137" y="31611"/>
                </a:cubicBezTo>
                <a:lnTo>
                  <a:pt x="69205" y="1548"/>
                </a:lnTo>
                <a:close/>
                <a:moveTo>
                  <a:pt x="14317" y="65008"/>
                </a:moveTo>
                <a:lnTo>
                  <a:pt x="63222" y="87600"/>
                </a:lnTo>
                <a:cubicBezTo>
                  <a:pt x="71467" y="91410"/>
                  <a:pt x="80962" y="91410"/>
                  <a:pt x="89208" y="87600"/>
                </a:cubicBezTo>
                <a:lnTo>
                  <a:pt x="138113" y="65008"/>
                </a:lnTo>
                <a:lnTo>
                  <a:pt x="148263" y="69711"/>
                </a:lnTo>
                <a:cubicBezTo>
                  <a:pt x="150793" y="70872"/>
                  <a:pt x="152400" y="73402"/>
                  <a:pt x="152400" y="76200"/>
                </a:cubicBezTo>
                <a:cubicBezTo>
                  <a:pt x="152400" y="78998"/>
                  <a:pt x="150793" y="81528"/>
                  <a:pt x="148263" y="82689"/>
                </a:cubicBezTo>
                <a:lnTo>
                  <a:pt x="83195" y="112752"/>
                </a:lnTo>
                <a:cubicBezTo>
                  <a:pt x="78760" y="114806"/>
                  <a:pt x="73640" y="114806"/>
                  <a:pt x="69205" y="112752"/>
                </a:cubicBezTo>
                <a:lnTo>
                  <a:pt x="4137" y="82689"/>
                </a:lnTo>
                <a:cubicBezTo>
                  <a:pt x="1607" y="81498"/>
                  <a:pt x="0" y="78968"/>
                  <a:pt x="0" y="76200"/>
                </a:cubicBezTo>
                <a:cubicBezTo>
                  <a:pt x="0" y="73432"/>
                  <a:pt x="1607" y="70872"/>
                  <a:pt x="4137" y="69711"/>
                </a:cubicBezTo>
                <a:lnTo>
                  <a:pt x="14288" y="65008"/>
                </a:lnTo>
                <a:close/>
                <a:moveTo>
                  <a:pt x="4137" y="107811"/>
                </a:moveTo>
                <a:lnTo>
                  <a:pt x="14288" y="103108"/>
                </a:lnTo>
                <a:lnTo>
                  <a:pt x="63192" y="125700"/>
                </a:lnTo>
                <a:cubicBezTo>
                  <a:pt x="71438" y="129510"/>
                  <a:pt x="80933" y="129510"/>
                  <a:pt x="89178" y="125700"/>
                </a:cubicBezTo>
                <a:lnTo>
                  <a:pt x="138083" y="103108"/>
                </a:lnTo>
                <a:lnTo>
                  <a:pt x="148233" y="107811"/>
                </a:lnTo>
                <a:cubicBezTo>
                  <a:pt x="150763" y="108972"/>
                  <a:pt x="152370" y="111502"/>
                  <a:pt x="152370" y="114300"/>
                </a:cubicBezTo>
                <a:cubicBezTo>
                  <a:pt x="152370" y="117098"/>
                  <a:pt x="150763" y="119628"/>
                  <a:pt x="148233" y="120789"/>
                </a:cubicBezTo>
                <a:lnTo>
                  <a:pt x="83165" y="150852"/>
                </a:lnTo>
                <a:cubicBezTo>
                  <a:pt x="78730" y="152906"/>
                  <a:pt x="73610" y="152906"/>
                  <a:pt x="69175" y="150852"/>
                </a:cubicBezTo>
                <a:lnTo>
                  <a:pt x="4137" y="120789"/>
                </a:lnTo>
                <a:cubicBezTo>
                  <a:pt x="1607" y="119598"/>
                  <a:pt x="0" y="117068"/>
                  <a:pt x="0" y="114300"/>
                </a:cubicBezTo>
                <a:cubicBezTo>
                  <a:pt x="0" y="111532"/>
                  <a:pt x="1607" y="108972"/>
                  <a:pt x="4137" y="10781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0" name="Text 7"/>
          <p:cNvSpPr/>
          <p:nvPr/>
        </p:nvSpPr>
        <p:spPr>
          <a:xfrm>
            <a:off x="864870" y="5248275"/>
            <a:ext cx="1057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Multiple Types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2316361" y="5130165"/>
            <a:ext cx="2055495" cy="464820"/>
          </a:xfrm>
          <a:custGeom>
            <a:avLst/>
            <a:gdLst/>
            <a:ahLst/>
            <a:cxnLst/>
            <a:rect l="l" t="t" r="r" b="b"/>
            <a:pathLst>
              <a:path w="2055495" h="464820">
                <a:moveTo>
                  <a:pt x="76198" y="0"/>
                </a:moveTo>
                <a:lnTo>
                  <a:pt x="1979297" y="0"/>
                </a:lnTo>
                <a:cubicBezTo>
                  <a:pt x="2021380" y="0"/>
                  <a:pt x="2055495" y="34115"/>
                  <a:pt x="2055495" y="76198"/>
                </a:cubicBezTo>
                <a:lnTo>
                  <a:pt x="2055495" y="388622"/>
                </a:lnTo>
                <a:cubicBezTo>
                  <a:pt x="2055495" y="430705"/>
                  <a:pt x="2021380" y="464820"/>
                  <a:pt x="1979297" y="464820"/>
                </a:cubicBezTo>
                <a:lnTo>
                  <a:pt x="76198" y="464820"/>
                </a:lnTo>
                <a:cubicBezTo>
                  <a:pt x="34115" y="464820"/>
                  <a:pt x="0" y="430705"/>
                  <a:pt x="0" y="388622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 w="10160">
            <a:solidFill>
              <a:srgbClr val="F7FAFC">
                <a:alpha val="2000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2567821" y="527875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9602" y="44827"/>
                </a:moveTo>
                <a:lnTo>
                  <a:pt x="121027" y="73402"/>
                </a:lnTo>
                <a:cubicBezTo>
                  <a:pt x="118289" y="76140"/>
                  <a:pt x="114211" y="76944"/>
                  <a:pt x="110639" y="75456"/>
                </a:cubicBezTo>
                <a:cubicBezTo>
                  <a:pt x="107067" y="73968"/>
                  <a:pt x="104775" y="70515"/>
                  <a:pt x="104775" y="66675"/>
                </a:cubicBezTo>
                <a:lnTo>
                  <a:pt x="104775" y="47625"/>
                </a:lnTo>
                <a:lnTo>
                  <a:pt x="9525" y="47625"/>
                </a:lnTo>
                <a:cubicBezTo>
                  <a:pt x="4256" y="47625"/>
                  <a:pt x="0" y="43369"/>
                  <a:pt x="0" y="38100"/>
                </a:cubicBezTo>
                <a:cubicBezTo>
                  <a:pt x="0" y="32831"/>
                  <a:pt x="4256" y="28575"/>
                  <a:pt x="9525" y="28575"/>
                </a:cubicBezTo>
                <a:lnTo>
                  <a:pt x="104775" y="28575"/>
                </a:lnTo>
                <a:lnTo>
                  <a:pt x="104775" y="9525"/>
                </a:lnTo>
                <a:cubicBezTo>
                  <a:pt x="104775" y="5685"/>
                  <a:pt x="107097" y="2203"/>
                  <a:pt x="110669" y="714"/>
                </a:cubicBezTo>
                <a:cubicBezTo>
                  <a:pt x="114240" y="-774"/>
                  <a:pt x="118318" y="60"/>
                  <a:pt x="121057" y="2768"/>
                </a:cubicBezTo>
                <a:lnTo>
                  <a:pt x="149632" y="31343"/>
                </a:lnTo>
                <a:cubicBezTo>
                  <a:pt x="153353" y="35064"/>
                  <a:pt x="153353" y="41106"/>
                  <a:pt x="149632" y="44827"/>
                </a:cubicBezTo>
                <a:close/>
                <a:moveTo>
                  <a:pt x="31343" y="149602"/>
                </a:moveTo>
                <a:lnTo>
                  <a:pt x="2768" y="121027"/>
                </a:lnTo>
                <a:cubicBezTo>
                  <a:pt x="-952" y="117306"/>
                  <a:pt x="-952" y="111264"/>
                  <a:pt x="2768" y="107543"/>
                </a:cubicBezTo>
                <a:lnTo>
                  <a:pt x="31343" y="78968"/>
                </a:lnTo>
                <a:cubicBezTo>
                  <a:pt x="34082" y="76230"/>
                  <a:pt x="38160" y="75426"/>
                  <a:pt x="41731" y="76914"/>
                </a:cubicBezTo>
                <a:cubicBezTo>
                  <a:pt x="45303" y="78403"/>
                  <a:pt x="47625" y="81885"/>
                  <a:pt x="47625" y="85725"/>
                </a:cubicBezTo>
                <a:lnTo>
                  <a:pt x="47625" y="104775"/>
                </a:lnTo>
                <a:lnTo>
                  <a:pt x="142875" y="104775"/>
                </a:lnTo>
                <a:cubicBezTo>
                  <a:pt x="148144" y="104775"/>
                  <a:pt x="152400" y="109031"/>
                  <a:pt x="152400" y="114300"/>
                </a:cubicBezTo>
                <a:cubicBezTo>
                  <a:pt x="152400" y="119569"/>
                  <a:pt x="148144" y="123825"/>
                  <a:pt x="142875" y="123825"/>
                </a:cubicBezTo>
                <a:lnTo>
                  <a:pt x="47625" y="123825"/>
                </a:lnTo>
                <a:lnTo>
                  <a:pt x="47625" y="142875"/>
                </a:lnTo>
                <a:cubicBezTo>
                  <a:pt x="47625" y="146715"/>
                  <a:pt x="45303" y="150197"/>
                  <a:pt x="41731" y="151686"/>
                </a:cubicBezTo>
                <a:cubicBezTo>
                  <a:pt x="38160" y="153174"/>
                  <a:pt x="34082" y="152340"/>
                  <a:pt x="31343" y="149632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3" name="Text 10"/>
          <p:cNvSpPr/>
          <p:nvPr/>
        </p:nvSpPr>
        <p:spPr>
          <a:xfrm>
            <a:off x="2796421" y="5248275"/>
            <a:ext cx="1419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Context-Dependent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4610338" y="5130165"/>
            <a:ext cx="1817370" cy="464820"/>
          </a:xfrm>
          <a:custGeom>
            <a:avLst/>
            <a:gdLst/>
            <a:ahLst/>
            <a:cxnLst/>
            <a:rect l="l" t="t" r="r" b="b"/>
            <a:pathLst>
              <a:path w="1817370" h="464820">
                <a:moveTo>
                  <a:pt x="76198" y="0"/>
                </a:moveTo>
                <a:lnTo>
                  <a:pt x="1741172" y="0"/>
                </a:lnTo>
                <a:cubicBezTo>
                  <a:pt x="1783255" y="0"/>
                  <a:pt x="1817370" y="34115"/>
                  <a:pt x="1817370" y="76198"/>
                </a:cubicBezTo>
                <a:lnTo>
                  <a:pt x="1817370" y="388622"/>
                </a:lnTo>
                <a:cubicBezTo>
                  <a:pt x="1817370" y="430705"/>
                  <a:pt x="1783255" y="464820"/>
                  <a:pt x="1741172" y="464820"/>
                </a:cubicBezTo>
                <a:lnTo>
                  <a:pt x="76198" y="464820"/>
                </a:lnTo>
                <a:cubicBezTo>
                  <a:pt x="34115" y="464820"/>
                  <a:pt x="0" y="430705"/>
                  <a:pt x="0" y="388622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F7FAFC">
              <a:alpha val="10196"/>
            </a:srgbClr>
          </a:solidFill>
          <a:ln w="10160">
            <a:solidFill>
              <a:srgbClr val="F7FAFC">
                <a:alpha val="20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861798" y="527875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59531" y="14288"/>
                </a:moveTo>
                <a:lnTo>
                  <a:pt x="92869" y="14288"/>
                </a:lnTo>
                <a:cubicBezTo>
                  <a:pt x="94178" y="14288"/>
                  <a:pt x="95250" y="15359"/>
                  <a:pt x="95250" y="16669"/>
                </a:cubicBezTo>
                <a:lnTo>
                  <a:pt x="95250" y="28575"/>
                </a:lnTo>
                <a:lnTo>
                  <a:pt x="57150" y="28575"/>
                </a:lnTo>
                <a:lnTo>
                  <a:pt x="57150" y="16669"/>
                </a:lnTo>
                <a:cubicBezTo>
                  <a:pt x="57150" y="15359"/>
                  <a:pt x="58222" y="14288"/>
                  <a:pt x="59531" y="14288"/>
                </a:cubicBezTo>
                <a:close/>
                <a:moveTo>
                  <a:pt x="42863" y="16669"/>
                </a:moveTo>
                <a:lnTo>
                  <a:pt x="42863" y="28575"/>
                </a:lnTo>
                <a:lnTo>
                  <a:pt x="19050" y="28575"/>
                </a:lnTo>
                <a:cubicBezTo>
                  <a:pt x="8543" y="28575"/>
                  <a:pt x="0" y="37118"/>
                  <a:pt x="0" y="47625"/>
                </a:cubicBezTo>
                <a:lnTo>
                  <a:pt x="0" y="76200"/>
                </a:lnTo>
                <a:lnTo>
                  <a:pt x="152400" y="76200"/>
                </a:lnTo>
                <a:lnTo>
                  <a:pt x="152400" y="47625"/>
                </a:lnTo>
                <a:cubicBezTo>
                  <a:pt x="152400" y="37118"/>
                  <a:pt x="143857" y="28575"/>
                  <a:pt x="133350" y="28575"/>
                </a:cubicBezTo>
                <a:lnTo>
                  <a:pt x="109537" y="28575"/>
                </a:lnTo>
                <a:lnTo>
                  <a:pt x="109537" y="16669"/>
                </a:lnTo>
                <a:cubicBezTo>
                  <a:pt x="109537" y="7471"/>
                  <a:pt x="102066" y="0"/>
                  <a:pt x="92869" y="0"/>
                </a:cubicBezTo>
                <a:lnTo>
                  <a:pt x="59531" y="0"/>
                </a:lnTo>
                <a:cubicBezTo>
                  <a:pt x="50334" y="0"/>
                  <a:pt x="42863" y="7471"/>
                  <a:pt x="42863" y="16669"/>
                </a:cubicBezTo>
                <a:close/>
                <a:moveTo>
                  <a:pt x="152400" y="90488"/>
                </a:moveTo>
                <a:lnTo>
                  <a:pt x="95250" y="90488"/>
                </a:lnTo>
                <a:lnTo>
                  <a:pt x="95250" y="95250"/>
                </a:lnTo>
                <a:cubicBezTo>
                  <a:pt x="95250" y="100519"/>
                  <a:pt x="90994" y="104775"/>
                  <a:pt x="85725" y="104775"/>
                </a:cubicBezTo>
                <a:lnTo>
                  <a:pt x="66675" y="104775"/>
                </a:lnTo>
                <a:cubicBezTo>
                  <a:pt x="61406" y="104775"/>
                  <a:pt x="57150" y="100519"/>
                  <a:pt x="57150" y="95250"/>
                </a:cubicBezTo>
                <a:lnTo>
                  <a:pt x="57150" y="90488"/>
                </a:lnTo>
                <a:lnTo>
                  <a:pt x="0" y="90488"/>
                </a:lnTo>
                <a:lnTo>
                  <a:pt x="0" y="123825"/>
                </a:lnTo>
                <a:cubicBezTo>
                  <a:pt x="0" y="134332"/>
                  <a:pt x="8543" y="142875"/>
                  <a:pt x="19050" y="142875"/>
                </a:cubicBezTo>
                <a:lnTo>
                  <a:pt x="133350" y="142875"/>
                </a:lnTo>
                <a:cubicBezTo>
                  <a:pt x="143857" y="142875"/>
                  <a:pt x="152400" y="134332"/>
                  <a:pt x="152400" y="123825"/>
                </a:cubicBezTo>
                <a:lnTo>
                  <a:pt x="152400" y="90488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6" name="Text 13"/>
          <p:cNvSpPr/>
          <p:nvPr/>
        </p:nvSpPr>
        <p:spPr>
          <a:xfrm>
            <a:off x="5090398" y="5248275"/>
            <a:ext cx="1181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Professional Use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Phrasal Verbs Fundamentals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Are Phrasal Verbs?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257300"/>
            <a:ext cx="6762750" cy="2133600"/>
          </a:xfrm>
          <a:custGeom>
            <a:avLst/>
            <a:gdLst/>
            <a:ahLst/>
            <a:cxnLst/>
            <a:rect l="l" t="t" r="r" b="b"/>
            <a:pathLst>
              <a:path w="6762750" h="2133600">
                <a:moveTo>
                  <a:pt x="114297" y="0"/>
                </a:moveTo>
                <a:lnTo>
                  <a:pt x="6648453" y="0"/>
                </a:lnTo>
                <a:cubicBezTo>
                  <a:pt x="6711578" y="0"/>
                  <a:pt x="6762750" y="51172"/>
                  <a:pt x="6762750" y="114297"/>
                </a:cubicBezTo>
                <a:lnTo>
                  <a:pt x="6762750" y="2019303"/>
                </a:lnTo>
                <a:cubicBezTo>
                  <a:pt x="6762750" y="2082428"/>
                  <a:pt x="6711578" y="2133600"/>
                  <a:pt x="6648453" y="2133600"/>
                </a:cubicBezTo>
                <a:lnTo>
                  <a:pt x="114297" y="2133600"/>
                </a:lnTo>
                <a:cubicBezTo>
                  <a:pt x="51172" y="2133600"/>
                  <a:pt x="0" y="2082428"/>
                  <a:pt x="0" y="2019303"/>
                </a:cubicBezTo>
                <a:lnTo>
                  <a:pt x="0" y="114297"/>
                </a:lnTo>
                <a:cubicBezTo>
                  <a:pt x="0" y="51172"/>
                  <a:pt x="51172" y="0"/>
                  <a:pt x="114297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09600" y="14859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6" name="Shape 4"/>
          <p:cNvSpPr/>
          <p:nvPr/>
        </p:nvSpPr>
        <p:spPr>
          <a:xfrm>
            <a:off x="723900" y="16002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42059"/>
                </a:moveTo>
                <a:lnTo>
                  <a:pt x="76200" y="134124"/>
                </a:lnTo>
                <a:lnTo>
                  <a:pt x="76349" y="134064"/>
                </a:lnTo>
                <a:cubicBezTo>
                  <a:pt x="92601" y="127308"/>
                  <a:pt x="110044" y="123825"/>
                  <a:pt x="127635" y="123825"/>
                </a:cubicBezTo>
                <a:lnTo>
                  <a:pt x="133350" y="123825"/>
                </a:lnTo>
                <a:lnTo>
                  <a:pt x="133350" y="28575"/>
                </a:lnTo>
                <a:lnTo>
                  <a:pt x="127635" y="28575"/>
                </a:lnTo>
                <a:cubicBezTo>
                  <a:pt x="115074" y="28575"/>
                  <a:pt x="102602" y="31075"/>
                  <a:pt x="90994" y="35897"/>
                </a:cubicBezTo>
                <a:cubicBezTo>
                  <a:pt x="85993" y="37981"/>
                  <a:pt x="81052" y="40035"/>
                  <a:pt x="76200" y="42059"/>
                </a:cubicBezTo>
                <a:close/>
                <a:moveTo>
                  <a:pt x="68729" y="18306"/>
                </a:moveTo>
                <a:lnTo>
                  <a:pt x="76200" y="21431"/>
                </a:lnTo>
                <a:lnTo>
                  <a:pt x="83671" y="18306"/>
                </a:lnTo>
                <a:cubicBezTo>
                  <a:pt x="97601" y="12502"/>
                  <a:pt x="112544" y="9525"/>
                  <a:pt x="127635" y="9525"/>
                </a:cubicBezTo>
                <a:lnTo>
                  <a:pt x="138113" y="9525"/>
                </a:lnTo>
                <a:cubicBezTo>
                  <a:pt x="146000" y="9525"/>
                  <a:pt x="152400" y="15925"/>
                  <a:pt x="152400" y="23813"/>
                </a:cubicBezTo>
                <a:lnTo>
                  <a:pt x="152400" y="128588"/>
                </a:lnTo>
                <a:cubicBezTo>
                  <a:pt x="152400" y="136475"/>
                  <a:pt x="146000" y="142875"/>
                  <a:pt x="138113" y="142875"/>
                </a:cubicBezTo>
                <a:lnTo>
                  <a:pt x="127635" y="142875"/>
                </a:lnTo>
                <a:cubicBezTo>
                  <a:pt x="112544" y="142875"/>
                  <a:pt x="97601" y="145852"/>
                  <a:pt x="83671" y="151656"/>
                </a:cubicBezTo>
                <a:lnTo>
                  <a:pt x="79861" y="153233"/>
                </a:lnTo>
                <a:cubicBezTo>
                  <a:pt x="77510" y="154216"/>
                  <a:pt x="74890" y="154216"/>
                  <a:pt x="72539" y="153233"/>
                </a:cubicBezTo>
                <a:lnTo>
                  <a:pt x="68729" y="151656"/>
                </a:lnTo>
                <a:cubicBezTo>
                  <a:pt x="54799" y="145852"/>
                  <a:pt x="39856" y="142875"/>
                  <a:pt x="24765" y="142875"/>
                </a:cubicBezTo>
                <a:lnTo>
                  <a:pt x="14288" y="142875"/>
                </a:lnTo>
                <a:cubicBezTo>
                  <a:pt x="6400" y="142875"/>
                  <a:pt x="0" y="136475"/>
                  <a:pt x="0" y="128588"/>
                </a:cubicBezTo>
                <a:lnTo>
                  <a:pt x="0" y="23813"/>
                </a:lnTo>
                <a:cubicBezTo>
                  <a:pt x="0" y="15925"/>
                  <a:pt x="6400" y="9525"/>
                  <a:pt x="14288" y="9525"/>
                </a:cubicBezTo>
                <a:lnTo>
                  <a:pt x="24765" y="9525"/>
                </a:lnTo>
                <a:cubicBezTo>
                  <a:pt x="39856" y="9525"/>
                  <a:pt x="54799" y="12502"/>
                  <a:pt x="68729" y="18306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7" name="Text 5"/>
          <p:cNvSpPr/>
          <p:nvPr/>
        </p:nvSpPr>
        <p:spPr>
          <a:xfrm>
            <a:off x="1104900" y="1543050"/>
            <a:ext cx="914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Definition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09600" y="2019300"/>
            <a:ext cx="63817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Phrasal verbs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are combinations of a </a:t>
            </a:r>
            <a:r>
              <a:rPr lang="en-US" sz="1200" dirty="0">
                <a:solidFill>
                  <a:srgbClr val="1A3A5C"/>
                </a:solidFill>
                <a:highlight>
                  <a:srgbClr val="E07A5F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verb + one or more particles </a:t>
            </a: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(prepositions or adverbs) that create a meaning different from the original verb alone.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09600" y="2667000"/>
            <a:ext cx="6305550" cy="495300"/>
          </a:xfrm>
          <a:custGeom>
            <a:avLst/>
            <a:gdLst/>
            <a:ahLst/>
            <a:cxnLst/>
            <a:rect l="l" t="t" r="r" b="b"/>
            <a:pathLst>
              <a:path w="6305550" h="495300">
                <a:moveTo>
                  <a:pt x="76202" y="0"/>
                </a:moveTo>
                <a:lnTo>
                  <a:pt x="6229348" y="0"/>
                </a:lnTo>
                <a:cubicBezTo>
                  <a:pt x="6271433" y="0"/>
                  <a:pt x="6305550" y="34117"/>
                  <a:pt x="6305550" y="76202"/>
                </a:cubicBezTo>
                <a:lnTo>
                  <a:pt x="6305550" y="419098"/>
                </a:lnTo>
                <a:cubicBezTo>
                  <a:pt x="6305550" y="461183"/>
                  <a:pt x="6271433" y="495300"/>
                  <a:pt x="6229348" y="495300"/>
                </a:cubicBezTo>
                <a:lnTo>
                  <a:pt x="76202" y="495300"/>
                </a:lnTo>
                <a:cubicBezTo>
                  <a:pt x="34117" y="495300"/>
                  <a:pt x="0" y="461183"/>
                  <a:pt x="0" y="41909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762000" y="2819400"/>
            <a:ext cx="60674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Example: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look + up =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look up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(to search for information) — not the literal meaning of looking upward!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81000" y="3581400"/>
            <a:ext cx="6762750" cy="2057400"/>
          </a:xfrm>
          <a:custGeom>
            <a:avLst/>
            <a:gdLst/>
            <a:ahLst/>
            <a:cxnLst/>
            <a:rect l="l" t="t" r="r" b="b"/>
            <a:pathLst>
              <a:path w="6762750" h="2057400">
                <a:moveTo>
                  <a:pt x="114309" y="0"/>
                </a:moveTo>
                <a:lnTo>
                  <a:pt x="6648441" y="0"/>
                </a:lnTo>
                <a:cubicBezTo>
                  <a:pt x="6711572" y="0"/>
                  <a:pt x="6762750" y="51178"/>
                  <a:pt x="6762750" y="114309"/>
                </a:cubicBezTo>
                <a:lnTo>
                  <a:pt x="6762750" y="1943091"/>
                </a:lnTo>
                <a:cubicBezTo>
                  <a:pt x="6762750" y="2006222"/>
                  <a:pt x="6711572" y="2057400"/>
                  <a:pt x="6648441" y="2057400"/>
                </a:cubicBezTo>
                <a:lnTo>
                  <a:pt x="114309" y="2057400"/>
                </a:lnTo>
                <a:cubicBezTo>
                  <a:pt x="51178" y="2057400"/>
                  <a:pt x="0" y="2006222"/>
                  <a:pt x="0" y="1943091"/>
                </a:cubicBezTo>
                <a:lnTo>
                  <a:pt x="0" y="114309"/>
                </a:lnTo>
                <a:cubicBezTo>
                  <a:pt x="0" y="51220"/>
                  <a:pt x="51220" y="0"/>
                  <a:pt x="11430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09600" y="3810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13" name="Shape 11"/>
          <p:cNvSpPr/>
          <p:nvPr/>
        </p:nvSpPr>
        <p:spPr>
          <a:xfrm>
            <a:off x="714375" y="392430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92125" y="-5626"/>
                </a:moveTo>
                <a:cubicBezTo>
                  <a:pt x="90904" y="-8007"/>
                  <a:pt x="88434" y="-9525"/>
                  <a:pt x="85755" y="-9525"/>
                </a:cubicBezTo>
                <a:cubicBezTo>
                  <a:pt x="83076" y="-9525"/>
                  <a:pt x="80605" y="-8007"/>
                  <a:pt x="79385" y="-5626"/>
                </a:cubicBezTo>
                <a:lnTo>
                  <a:pt x="57477" y="37296"/>
                </a:lnTo>
                <a:lnTo>
                  <a:pt x="9882" y="44857"/>
                </a:lnTo>
                <a:cubicBezTo>
                  <a:pt x="7233" y="45274"/>
                  <a:pt x="5030" y="47149"/>
                  <a:pt x="4197" y="49709"/>
                </a:cubicBezTo>
                <a:cubicBezTo>
                  <a:pt x="3364" y="52268"/>
                  <a:pt x="4048" y="55066"/>
                  <a:pt x="5923" y="56971"/>
                </a:cubicBezTo>
                <a:lnTo>
                  <a:pt x="39975" y="91053"/>
                </a:lnTo>
                <a:lnTo>
                  <a:pt x="32474" y="138648"/>
                </a:lnTo>
                <a:cubicBezTo>
                  <a:pt x="32058" y="141297"/>
                  <a:pt x="33159" y="143976"/>
                  <a:pt x="35332" y="145554"/>
                </a:cubicBezTo>
                <a:cubicBezTo>
                  <a:pt x="37505" y="147131"/>
                  <a:pt x="40362" y="147370"/>
                  <a:pt x="42773" y="146149"/>
                </a:cubicBezTo>
                <a:lnTo>
                  <a:pt x="85755" y="124301"/>
                </a:lnTo>
                <a:lnTo>
                  <a:pt x="128707" y="146149"/>
                </a:lnTo>
                <a:cubicBezTo>
                  <a:pt x="131088" y="147370"/>
                  <a:pt x="133975" y="147131"/>
                  <a:pt x="136148" y="145554"/>
                </a:cubicBezTo>
                <a:cubicBezTo>
                  <a:pt x="138321" y="143976"/>
                  <a:pt x="139422" y="141327"/>
                  <a:pt x="139005" y="138648"/>
                </a:cubicBezTo>
                <a:lnTo>
                  <a:pt x="131475" y="91053"/>
                </a:lnTo>
                <a:lnTo>
                  <a:pt x="165527" y="56971"/>
                </a:lnTo>
                <a:cubicBezTo>
                  <a:pt x="167432" y="55066"/>
                  <a:pt x="168086" y="52268"/>
                  <a:pt x="167253" y="49709"/>
                </a:cubicBezTo>
                <a:cubicBezTo>
                  <a:pt x="166420" y="47149"/>
                  <a:pt x="164247" y="45274"/>
                  <a:pt x="161568" y="44857"/>
                </a:cubicBezTo>
                <a:lnTo>
                  <a:pt x="114002" y="37296"/>
                </a:lnTo>
                <a:lnTo>
                  <a:pt x="92125" y="-5626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14" name="Text 12"/>
          <p:cNvSpPr/>
          <p:nvPr/>
        </p:nvSpPr>
        <p:spPr>
          <a:xfrm>
            <a:off x="1104900" y="3867150"/>
            <a:ext cx="2486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Why They Matter at C1 Level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09600" y="43624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740807" y="4419600"/>
            <a:ext cx="104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28700" y="4343400"/>
            <a:ext cx="2724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Abstract Meanings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28700" y="4533900"/>
            <a:ext cx="27241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Metaphorical and idiomatic uses beyond literal interpretation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09600" y="50482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727948" y="5105400"/>
            <a:ext cx="133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28700" y="5029200"/>
            <a:ext cx="2552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Register Awareness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28700" y="5219700"/>
            <a:ext cx="2552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Understanding formal vs. informal contexts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840480" y="43624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3957161" y="4419600"/>
            <a:ext cx="14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259580" y="4343400"/>
            <a:ext cx="25431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Multiple Meanings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259580" y="4533900"/>
            <a:ext cx="25431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Context-dependent interpretation required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840480" y="48577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3958947" y="4914900"/>
            <a:ext cx="133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259580" y="4838700"/>
            <a:ext cx="1905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Structural Complexity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259580" y="5029200"/>
            <a:ext cx="1905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Separable vs. inseparable forms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7376160" y="1257300"/>
            <a:ext cx="4438650" cy="2447925"/>
          </a:xfrm>
          <a:custGeom>
            <a:avLst/>
            <a:gdLst/>
            <a:ahLst/>
            <a:cxnLst/>
            <a:rect l="l" t="t" r="r" b="b"/>
            <a:pathLst>
              <a:path w="4438650" h="2447925">
                <a:moveTo>
                  <a:pt x="114294" y="0"/>
                </a:moveTo>
                <a:lnTo>
                  <a:pt x="4324356" y="0"/>
                </a:lnTo>
                <a:cubicBezTo>
                  <a:pt x="4387479" y="0"/>
                  <a:pt x="4438650" y="51171"/>
                  <a:pt x="4438650" y="114294"/>
                </a:cubicBezTo>
                <a:lnTo>
                  <a:pt x="4438650" y="2333631"/>
                </a:lnTo>
                <a:cubicBezTo>
                  <a:pt x="4438650" y="2396754"/>
                  <a:pt x="4387479" y="2447925"/>
                  <a:pt x="4324356" y="2447925"/>
                </a:cubicBezTo>
                <a:lnTo>
                  <a:pt x="114294" y="2447925"/>
                </a:lnTo>
                <a:cubicBezTo>
                  <a:pt x="51171" y="2447925"/>
                  <a:pt x="0" y="2396754"/>
                  <a:pt x="0" y="2333631"/>
                </a:cubicBezTo>
                <a:lnTo>
                  <a:pt x="0" y="114294"/>
                </a:lnTo>
                <a:cubicBezTo>
                  <a:pt x="0" y="51213"/>
                  <a:pt x="51213" y="0"/>
                  <a:pt x="114294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32" name="Text 30"/>
          <p:cNvSpPr/>
          <p:nvPr/>
        </p:nvSpPr>
        <p:spPr>
          <a:xfrm>
            <a:off x="7604760" y="1485900"/>
            <a:ext cx="40671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Literal vs. Phrasal Meaning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7604760" y="1905000"/>
            <a:ext cx="404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Literal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7604760" y="2133600"/>
            <a:ext cx="40576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"She </a:t>
            </a: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looked up</a:t>
            </a:r>
            <a:r>
              <a:rPr lang="en-US" sz="1200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at the stars."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7604760" y="2362200"/>
            <a:ext cx="404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(physically looked upward)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7604760" y="2708910"/>
            <a:ext cx="3981450" cy="7620"/>
          </a:xfrm>
          <a:custGeom>
            <a:avLst/>
            <a:gdLst/>
            <a:ahLst/>
            <a:cxnLst/>
            <a:rect l="l" t="t" r="r" b="b"/>
            <a:pathLst>
              <a:path w="3981450" h="7620">
                <a:moveTo>
                  <a:pt x="0" y="0"/>
                </a:moveTo>
                <a:lnTo>
                  <a:pt x="3981450" y="0"/>
                </a:lnTo>
                <a:lnTo>
                  <a:pt x="3981450" y="7620"/>
                </a:lnTo>
                <a:lnTo>
                  <a:pt x="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F7FAFC">
              <a:alpha val="2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7604760" y="2827020"/>
            <a:ext cx="404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Phrasal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7604760" y="3055620"/>
            <a:ext cx="40576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"She </a:t>
            </a: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looked up</a:t>
            </a:r>
            <a:r>
              <a:rPr lang="en-US" sz="1200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 word."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604760" y="3284220"/>
            <a:ext cx="404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(searched for information)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7383780" y="3901440"/>
            <a:ext cx="4415790" cy="1996440"/>
          </a:xfrm>
          <a:custGeom>
            <a:avLst/>
            <a:gdLst/>
            <a:ahLst/>
            <a:cxnLst/>
            <a:rect l="l" t="t" r="r" b="b"/>
            <a:pathLst>
              <a:path w="4415790" h="1996440">
                <a:moveTo>
                  <a:pt x="114296" y="0"/>
                </a:moveTo>
                <a:lnTo>
                  <a:pt x="4301494" y="0"/>
                </a:lnTo>
                <a:cubicBezTo>
                  <a:pt x="4364618" y="0"/>
                  <a:pt x="4415790" y="51172"/>
                  <a:pt x="4415790" y="114296"/>
                </a:cubicBezTo>
                <a:lnTo>
                  <a:pt x="4415790" y="1882144"/>
                </a:lnTo>
                <a:cubicBezTo>
                  <a:pt x="4415790" y="1945268"/>
                  <a:pt x="4364618" y="1996440"/>
                  <a:pt x="4301494" y="1996440"/>
                </a:cubicBezTo>
                <a:lnTo>
                  <a:pt x="114296" y="1996440"/>
                </a:lnTo>
                <a:cubicBezTo>
                  <a:pt x="51172" y="1996440"/>
                  <a:pt x="0" y="1945268"/>
                  <a:pt x="0" y="1882144"/>
                </a:cubicBezTo>
                <a:lnTo>
                  <a:pt x="0" y="114296"/>
                </a:lnTo>
                <a:cubicBezTo>
                  <a:pt x="0" y="51214"/>
                  <a:pt x="51214" y="0"/>
                  <a:pt x="114296" y="0"/>
                </a:cubicBezTo>
                <a:close/>
              </a:path>
            </a:pathLst>
          </a:custGeom>
          <a:solidFill>
            <a:srgbClr val="FFFFFF"/>
          </a:solidFill>
          <a:ln w="20320">
            <a:solidFill>
              <a:srgbClr val="E07A5F">
                <a:alpha val="30196"/>
              </a:srgbClr>
            </a:solidFill>
            <a:prstDash val="solid"/>
          </a:ln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1" name="Text 39"/>
          <p:cNvSpPr/>
          <p:nvPr/>
        </p:nvSpPr>
        <p:spPr>
          <a:xfrm>
            <a:off x="7620000" y="4137661"/>
            <a:ext cx="4029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C1-Level Examples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7620000" y="4556761"/>
            <a:ext cx="114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7740015" y="4556761"/>
            <a:ext cx="18764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brush up on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to review/revise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7620000" y="4861561"/>
            <a:ext cx="114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7740015" y="4861561"/>
            <a:ext cx="1504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flesh out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to add details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7620000" y="5166361"/>
            <a:ext cx="114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7740015" y="5166361"/>
            <a:ext cx="1866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rule out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to eliminate/exclude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7620000" y="5471161"/>
            <a:ext cx="114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7740015" y="5471161"/>
            <a:ext cx="1457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account for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to explain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Structural Patterns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Separable vs. Inseparable Phrasal Verbs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238250"/>
            <a:ext cx="5600700" cy="5391150"/>
          </a:xfrm>
          <a:custGeom>
            <a:avLst/>
            <a:gdLst/>
            <a:ahLst/>
            <a:cxnLst/>
            <a:rect l="l" t="t" r="r" b="b"/>
            <a:pathLst>
              <a:path w="5600700" h="5391150">
                <a:moveTo>
                  <a:pt x="38100" y="0"/>
                </a:moveTo>
                <a:lnTo>
                  <a:pt x="5562600" y="0"/>
                </a:lnTo>
                <a:cubicBezTo>
                  <a:pt x="5583628" y="0"/>
                  <a:pt x="5600700" y="17072"/>
                  <a:pt x="5600700" y="38100"/>
                </a:cubicBezTo>
                <a:lnTo>
                  <a:pt x="5600700" y="5276858"/>
                </a:lnTo>
                <a:cubicBezTo>
                  <a:pt x="5600700" y="5339980"/>
                  <a:pt x="5549530" y="5391150"/>
                  <a:pt x="5486408" y="5391150"/>
                </a:cubicBezTo>
                <a:lnTo>
                  <a:pt x="114292" y="5391150"/>
                </a:lnTo>
                <a:cubicBezTo>
                  <a:pt x="51170" y="5391150"/>
                  <a:pt x="0" y="5339980"/>
                  <a:pt x="0" y="5276858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81000" y="1238250"/>
            <a:ext cx="5600700" cy="38100"/>
          </a:xfrm>
          <a:custGeom>
            <a:avLst/>
            <a:gdLst/>
            <a:ahLst/>
            <a:cxnLst/>
            <a:rect l="l" t="t" r="r" b="b"/>
            <a:pathLst>
              <a:path w="5600700" h="38100">
                <a:moveTo>
                  <a:pt x="38100" y="0"/>
                </a:moveTo>
                <a:lnTo>
                  <a:pt x="5562600" y="0"/>
                </a:lnTo>
                <a:cubicBezTo>
                  <a:pt x="5583628" y="0"/>
                  <a:pt x="5600700" y="17072"/>
                  <a:pt x="5600700" y="38100"/>
                </a:cubicBezTo>
                <a:lnTo>
                  <a:pt x="56007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6" name="Shape 4"/>
          <p:cNvSpPr/>
          <p:nvPr/>
        </p:nvSpPr>
        <p:spPr>
          <a:xfrm>
            <a:off x="609600" y="150483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114300" y="0"/>
                </a:moveTo>
                <a:lnTo>
                  <a:pt x="342900" y="0"/>
                </a:lnTo>
                <a:cubicBezTo>
                  <a:pt x="405984" y="0"/>
                  <a:pt x="457200" y="51216"/>
                  <a:pt x="457200" y="114300"/>
                </a:cubicBezTo>
                <a:lnTo>
                  <a:pt x="457200" y="342900"/>
                </a:lnTo>
                <a:cubicBezTo>
                  <a:pt x="457200" y="405984"/>
                  <a:pt x="405984" y="457200"/>
                  <a:pt x="342900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7" name="Shape 5"/>
          <p:cNvSpPr/>
          <p:nvPr/>
        </p:nvSpPr>
        <p:spPr>
          <a:xfrm>
            <a:off x="742950" y="163818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87003" y="151284"/>
                </a:moveTo>
                <a:lnTo>
                  <a:pt x="151284" y="187003"/>
                </a:lnTo>
                <a:cubicBezTo>
                  <a:pt x="147861" y="190426"/>
                  <a:pt x="142763" y="191430"/>
                  <a:pt x="138299" y="189570"/>
                </a:cubicBezTo>
                <a:cubicBezTo>
                  <a:pt x="133834" y="187709"/>
                  <a:pt x="130969" y="183393"/>
                  <a:pt x="130969" y="178594"/>
                </a:cubicBezTo>
                <a:lnTo>
                  <a:pt x="130969" y="154781"/>
                </a:lnTo>
                <a:lnTo>
                  <a:pt x="11906" y="154781"/>
                </a:lnTo>
                <a:cubicBezTo>
                  <a:pt x="5321" y="154781"/>
                  <a:pt x="0" y="149461"/>
                  <a:pt x="0" y="142875"/>
                </a:cubicBezTo>
                <a:cubicBezTo>
                  <a:pt x="0" y="136289"/>
                  <a:pt x="5321" y="130969"/>
                  <a:pt x="11906" y="130969"/>
                </a:cubicBezTo>
                <a:lnTo>
                  <a:pt x="130969" y="130969"/>
                </a:lnTo>
                <a:lnTo>
                  <a:pt x="130969" y="107156"/>
                </a:lnTo>
                <a:cubicBezTo>
                  <a:pt x="130969" y="102357"/>
                  <a:pt x="133871" y="98003"/>
                  <a:pt x="138336" y="96143"/>
                </a:cubicBezTo>
                <a:cubicBezTo>
                  <a:pt x="142801" y="94283"/>
                  <a:pt x="147898" y="95324"/>
                  <a:pt x="151321" y="98710"/>
                </a:cubicBezTo>
                <a:lnTo>
                  <a:pt x="187040" y="134429"/>
                </a:lnTo>
                <a:cubicBezTo>
                  <a:pt x="191691" y="139080"/>
                  <a:pt x="191691" y="146633"/>
                  <a:pt x="187040" y="151284"/>
                </a:cubicBezTo>
                <a:close/>
                <a:moveTo>
                  <a:pt x="3497" y="56034"/>
                </a:moveTo>
                <a:cubicBezTo>
                  <a:pt x="-1153" y="51383"/>
                  <a:pt x="-1153" y="43830"/>
                  <a:pt x="3497" y="39179"/>
                </a:cubicBezTo>
                <a:lnTo>
                  <a:pt x="39216" y="3460"/>
                </a:lnTo>
                <a:cubicBezTo>
                  <a:pt x="42639" y="37"/>
                  <a:pt x="47737" y="-967"/>
                  <a:pt x="52201" y="893"/>
                </a:cubicBezTo>
                <a:cubicBezTo>
                  <a:pt x="56666" y="2753"/>
                  <a:pt x="59531" y="7107"/>
                  <a:pt x="59531" y="11906"/>
                </a:cubicBezTo>
                <a:lnTo>
                  <a:pt x="59531" y="35719"/>
                </a:lnTo>
                <a:lnTo>
                  <a:pt x="178594" y="35719"/>
                </a:lnTo>
                <a:cubicBezTo>
                  <a:pt x="185179" y="35719"/>
                  <a:pt x="190500" y="41039"/>
                  <a:pt x="190500" y="47625"/>
                </a:cubicBezTo>
                <a:cubicBezTo>
                  <a:pt x="190500" y="54211"/>
                  <a:pt x="185179" y="59531"/>
                  <a:pt x="178594" y="59531"/>
                </a:cubicBezTo>
                <a:lnTo>
                  <a:pt x="59531" y="59531"/>
                </a:lnTo>
                <a:lnTo>
                  <a:pt x="59531" y="83344"/>
                </a:lnTo>
                <a:cubicBezTo>
                  <a:pt x="59531" y="88143"/>
                  <a:pt x="56629" y="92497"/>
                  <a:pt x="52164" y="94357"/>
                </a:cubicBezTo>
                <a:cubicBezTo>
                  <a:pt x="47699" y="96217"/>
                  <a:pt x="42602" y="95176"/>
                  <a:pt x="39179" y="91790"/>
                </a:cubicBezTo>
                <a:lnTo>
                  <a:pt x="3460" y="56071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8" name="Text 6"/>
          <p:cNvSpPr/>
          <p:nvPr/>
        </p:nvSpPr>
        <p:spPr>
          <a:xfrm>
            <a:off x="1181100" y="1485900"/>
            <a:ext cx="23336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Separable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81100" y="1790581"/>
            <a:ext cx="228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Object can go between verb &amp; particle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09600" y="2171581"/>
            <a:ext cx="5143500" cy="1066800"/>
          </a:xfrm>
          <a:custGeom>
            <a:avLst/>
            <a:gdLst/>
            <a:ahLst/>
            <a:cxnLst/>
            <a:rect l="l" t="t" r="r" b="b"/>
            <a:pathLst>
              <a:path w="5143500" h="1066800">
                <a:moveTo>
                  <a:pt x="76202" y="0"/>
                </a:moveTo>
                <a:lnTo>
                  <a:pt x="5067298" y="0"/>
                </a:lnTo>
                <a:cubicBezTo>
                  <a:pt x="5109383" y="0"/>
                  <a:pt x="5143500" y="34117"/>
                  <a:pt x="5143500" y="76202"/>
                </a:cubicBezTo>
                <a:lnTo>
                  <a:pt x="5143500" y="990598"/>
                </a:lnTo>
                <a:cubicBezTo>
                  <a:pt x="5143500" y="1032683"/>
                  <a:pt x="5109383" y="1066800"/>
                  <a:pt x="5067298" y="1066800"/>
                </a:cubicBezTo>
                <a:lnTo>
                  <a:pt x="76202" y="1066800"/>
                </a:lnTo>
                <a:cubicBezTo>
                  <a:pt x="34117" y="1066800"/>
                  <a:pt x="0" y="1032683"/>
                  <a:pt x="0" y="9905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762000" y="2323981"/>
            <a:ext cx="4914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Structure Options: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62000" y="2628781"/>
            <a:ext cx="490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turn off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 light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62000" y="2895481"/>
            <a:ext cx="490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turn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 light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off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17220" y="3398401"/>
            <a:ext cx="5130165" cy="1310640"/>
          </a:xfrm>
          <a:custGeom>
            <a:avLst/>
            <a:gdLst/>
            <a:ahLst/>
            <a:cxnLst/>
            <a:rect l="l" t="t" r="r" b="b"/>
            <a:pathLst>
              <a:path w="5130165" h="1310640">
                <a:moveTo>
                  <a:pt x="76201" y="0"/>
                </a:moveTo>
                <a:lnTo>
                  <a:pt x="5053964" y="0"/>
                </a:lnTo>
                <a:cubicBezTo>
                  <a:pt x="5096049" y="0"/>
                  <a:pt x="5130165" y="34116"/>
                  <a:pt x="5130165" y="76201"/>
                </a:cubicBezTo>
                <a:lnTo>
                  <a:pt x="5130165" y="1234439"/>
                </a:lnTo>
                <a:cubicBezTo>
                  <a:pt x="5130165" y="1276524"/>
                  <a:pt x="5096049" y="1310640"/>
                  <a:pt x="5053964" y="1310640"/>
                </a:cubicBezTo>
                <a:lnTo>
                  <a:pt x="76201" y="1310640"/>
                </a:lnTo>
                <a:cubicBezTo>
                  <a:pt x="34116" y="1310640"/>
                  <a:pt x="0" y="1276524"/>
                  <a:pt x="0" y="123443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2032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6290" y="358890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cubicBezTo>
                  <a:pt x="80576" y="0"/>
                  <a:pt x="84594" y="2411"/>
                  <a:pt x="86678" y="6251"/>
                </a:cubicBezTo>
                <a:lnTo>
                  <a:pt x="150971" y="125313"/>
                </a:lnTo>
                <a:cubicBezTo>
                  <a:pt x="152966" y="129004"/>
                  <a:pt x="152876" y="133469"/>
                  <a:pt x="150733" y="137071"/>
                </a:cubicBezTo>
                <a:cubicBezTo>
                  <a:pt x="148590" y="140672"/>
                  <a:pt x="144691" y="142875"/>
                  <a:pt x="140494" y="142875"/>
                </a:cubicBezTo>
                <a:lnTo>
                  <a:pt x="11906" y="142875"/>
                </a:lnTo>
                <a:cubicBezTo>
                  <a:pt x="7709" y="142875"/>
                  <a:pt x="3840" y="140672"/>
                  <a:pt x="1667" y="137071"/>
                </a:cubicBezTo>
                <a:cubicBezTo>
                  <a:pt x="-506" y="133469"/>
                  <a:pt x="-566" y="129004"/>
                  <a:pt x="1429" y="125313"/>
                </a:cubicBezTo>
                <a:lnTo>
                  <a:pt x="65723" y="6251"/>
                </a:lnTo>
                <a:cubicBezTo>
                  <a:pt x="67806" y="2411"/>
                  <a:pt x="71824" y="0"/>
                  <a:pt x="76200" y="0"/>
                </a:cubicBezTo>
                <a:close/>
                <a:moveTo>
                  <a:pt x="76200" y="50006"/>
                </a:moveTo>
                <a:cubicBezTo>
                  <a:pt x="72241" y="50006"/>
                  <a:pt x="69056" y="53191"/>
                  <a:pt x="69056" y="57150"/>
                </a:cubicBezTo>
                <a:lnTo>
                  <a:pt x="69056" y="90488"/>
                </a:lnTo>
                <a:cubicBezTo>
                  <a:pt x="69056" y="94446"/>
                  <a:pt x="72241" y="97631"/>
                  <a:pt x="76200" y="97631"/>
                </a:cubicBezTo>
                <a:cubicBezTo>
                  <a:pt x="80159" y="97631"/>
                  <a:pt x="83344" y="94446"/>
                  <a:pt x="83344" y="90488"/>
                </a:cubicBezTo>
                <a:lnTo>
                  <a:pt x="83344" y="57150"/>
                </a:lnTo>
                <a:cubicBezTo>
                  <a:pt x="83344" y="53191"/>
                  <a:pt x="80159" y="50006"/>
                  <a:pt x="76200" y="50006"/>
                </a:cubicBezTo>
                <a:close/>
                <a:moveTo>
                  <a:pt x="84147" y="114300"/>
                </a:moveTo>
                <a:cubicBezTo>
                  <a:pt x="84328" y="111350"/>
                  <a:pt x="82857" y="108543"/>
                  <a:pt x="80328" y="107014"/>
                </a:cubicBezTo>
                <a:cubicBezTo>
                  <a:pt x="77799" y="105484"/>
                  <a:pt x="74630" y="105484"/>
                  <a:pt x="72102" y="107014"/>
                </a:cubicBezTo>
                <a:cubicBezTo>
                  <a:pt x="69573" y="108543"/>
                  <a:pt x="68102" y="111350"/>
                  <a:pt x="68282" y="114300"/>
                </a:cubicBezTo>
                <a:cubicBezTo>
                  <a:pt x="68102" y="117250"/>
                  <a:pt x="69573" y="120057"/>
                  <a:pt x="72102" y="121586"/>
                </a:cubicBezTo>
                <a:cubicBezTo>
                  <a:pt x="74630" y="123116"/>
                  <a:pt x="77799" y="123116"/>
                  <a:pt x="80328" y="121586"/>
                </a:cubicBezTo>
                <a:cubicBezTo>
                  <a:pt x="82857" y="120057"/>
                  <a:pt x="84328" y="117250"/>
                  <a:pt x="84147" y="11430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6" name="Text 14"/>
          <p:cNvSpPr/>
          <p:nvPr/>
        </p:nvSpPr>
        <p:spPr>
          <a:xfrm>
            <a:off x="1024890" y="3558422"/>
            <a:ext cx="4638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Pronoun Rule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77240" y="3863222"/>
            <a:ext cx="4876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 pronouns, separation is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mandatory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: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77240" y="4129922"/>
            <a:ext cx="4876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 turn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it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off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77240" y="4358522"/>
            <a:ext cx="4876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✗ turn off </a:t>
            </a:r>
            <a:r>
              <a:rPr lang="en-US" sz="1050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09600" y="4869061"/>
            <a:ext cx="52101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Common Examples: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09600" y="513576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pick up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219450" y="513576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put on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09600" y="540246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take off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219450" y="540246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fill in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09600" y="566916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write down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3219450" y="566916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call off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210300" y="1238250"/>
            <a:ext cx="5600700" cy="5391150"/>
          </a:xfrm>
          <a:custGeom>
            <a:avLst/>
            <a:gdLst/>
            <a:ahLst/>
            <a:cxnLst/>
            <a:rect l="l" t="t" r="r" b="b"/>
            <a:pathLst>
              <a:path w="5600700" h="5391150">
                <a:moveTo>
                  <a:pt x="38100" y="0"/>
                </a:moveTo>
                <a:lnTo>
                  <a:pt x="5562600" y="0"/>
                </a:lnTo>
                <a:cubicBezTo>
                  <a:pt x="5583628" y="0"/>
                  <a:pt x="5600700" y="17072"/>
                  <a:pt x="5600700" y="38100"/>
                </a:cubicBezTo>
                <a:lnTo>
                  <a:pt x="5600700" y="5276858"/>
                </a:lnTo>
                <a:cubicBezTo>
                  <a:pt x="5600700" y="5339980"/>
                  <a:pt x="5549530" y="5391150"/>
                  <a:pt x="5486408" y="5391150"/>
                </a:cubicBezTo>
                <a:lnTo>
                  <a:pt x="114292" y="5391150"/>
                </a:lnTo>
                <a:cubicBezTo>
                  <a:pt x="51170" y="5391150"/>
                  <a:pt x="0" y="5339980"/>
                  <a:pt x="0" y="5276858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210300" y="1238250"/>
            <a:ext cx="5600700" cy="38100"/>
          </a:xfrm>
          <a:custGeom>
            <a:avLst/>
            <a:gdLst/>
            <a:ahLst/>
            <a:cxnLst/>
            <a:rect l="l" t="t" r="r" b="b"/>
            <a:pathLst>
              <a:path w="5600700" h="38100">
                <a:moveTo>
                  <a:pt x="38100" y="0"/>
                </a:moveTo>
                <a:lnTo>
                  <a:pt x="5562600" y="0"/>
                </a:lnTo>
                <a:cubicBezTo>
                  <a:pt x="5583628" y="0"/>
                  <a:pt x="5600700" y="17072"/>
                  <a:pt x="5600700" y="38100"/>
                </a:cubicBezTo>
                <a:lnTo>
                  <a:pt x="560070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9" name="Shape 27"/>
          <p:cNvSpPr/>
          <p:nvPr/>
        </p:nvSpPr>
        <p:spPr>
          <a:xfrm>
            <a:off x="6438900" y="150483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114300" y="0"/>
                </a:moveTo>
                <a:lnTo>
                  <a:pt x="342900" y="0"/>
                </a:lnTo>
                <a:cubicBezTo>
                  <a:pt x="405984" y="0"/>
                  <a:pt x="457200" y="51216"/>
                  <a:pt x="457200" y="114300"/>
                </a:cubicBezTo>
                <a:lnTo>
                  <a:pt x="457200" y="342900"/>
                </a:lnTo>
                <a:cubicBezTo>
                  <a:pt x="457200" y="405984"/>
                  <a:pt x="405984" y="457200"/>
                  <a:pt x="342900" y="457200"/>
                </a:cubicBezTo>
                <a:lnTo>
                  <a:pt x="114300" y="457200"/>
                </a:lnTo>
                <a:cubicBezTo>
                  <a:pt x="51216" y="457200"/>
                  <a:pt x="0" y="405984"/>
                  <a:pt x="0" y="3429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0" name="Shape 28"/>
          <p:cNvSpPr/>
          <p:nvPr/>
        </p:nvSpPr>
        <p:spPr>
          <a:xfrm>
            <a:off x="6596063" y="1638181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47625" y="35719"/>
                </a:moveTo>
                <a:lnTo>
                  <a:pt x="47625" y="59531"/>
                </a:lnTo>
                <a:lnTo>
                  <a:pt x="95250" y="59531"/>
                </a:lnTo>
                <a:lnTo>
                  <a:pt x="95250" y="35719"/>
                </a:lnTo>
                <a:cubicBezTo>
                  <a:pt x="95250" y="22585"/>
                  <a:pt x="84572" y="11906"/>
                  <a:pt x="71438" y="11906"/>
                </a:cubicBezTo>
                <a:cubicBezTo>
                  <a:pt x="58303" y="11906"/>
                  <a:pt x="47625" y="22585"/>
                  <a:pt x="47625" y="35719"/>
                </a:cubicBezTo>
                <a:close/>
                <a:moveTo>
                  <a:pt x="23812" y="59531"/>
                </a:moveTo>
                <a:lnTo>
                  <a:pt x="23812" y="35719"/>
                </a:lnTo>
                <a:cubicBezTo>
                  <a:pt x="23812" y="9413"/>
                  <a:pt x="45132" y="-11906"/>
                  <a:pt x="71438" y="-11906"/>
                </a:cubicBezTo>
                <a:cubicBezTo>
                  <a:pt x="97743" y="-11906"/>
                  <a:pt x="119063" y="9413"/>
                  <a:pt x="119063" y="35719"/>
                </a:cubicBezTo>
                <a:lnTo>
                  <a:pt x="119063" y="59531"/>
                </a:lnTo>
                <a:cubicBezTo>
                  <a:pt x="132197" y="59531"/>
                  <a:pt x="142875" y="70210"/>
                  <a:pt x="142875" y="83344"/>
                </a:cubicBezTo>
                <a:lnTo>
                  <a:pt x="142875" y="166688"/>
                </a:lnTo>
                <a:cubicBezTo>
                  <a:pt x="142875" y="179822"/>
                  <a:pt x="132197" y="190500"/>
                  <a:pt x="119063" y="190500"/>
                </a:cubicBezTo>
                <a:lnTo>
                  <a:pt x="23812" y="190500"/>
                </a:lnTo>
                <a:cubicBezTo>
                  <a:pt x="10678" y="190500"/>
                  <a:pt x="0" y="179822"/>
                  <a:pt x="0" y="166688"/>
                </a:cubicBezTo>
                <a:lnTo>
                  <a:pt x="0" y="83344"/>
                </a:lnTo>
                <a:cubicBezTo>
                  <a:pt x="0" y="70210"/>
                  <a:pt x="10678" y="59531"/>
                  <a:pt x="23812" y="59531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31" name="Text 29"/>
          <p:cNvSpPr/>
          <p:nvPr/>
        </p:nvSpPr>
        <p:spPr>
          <a:xfrm>
            <a:off x="7010400" y="1485900"/>
            <a:ext cx="18954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Inseparable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010400" y="1790581"/>
            <a:ext cx="18478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Object must follow the particle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438900" y="2171581"/>
            <a:ext cx="5143500" cy="1066800"/>
          </a:xfrm>
          <a:custGeom>
            <a:avLst/>
            <a:gdLst/>
            <a:ahLst/>
            <a:cxnLst/>
            <a:rect l="l" t="t" r="r" b="b"/>
            <a:pathLst>
              <a:path w="5143500" h="1066800">
                <a:moveTo>
                  <a:pt x="76202" y="0"/>
                </a:moveTo>
                <a:lnTo>
                  <a:pt x="5067298" y="0"/>
                </a:lnTo>
                <a:cubicBezTo>
                  <a:pt x="5109383" y="0"/>
                  <a:pt x="5143500" y="34117"/>
                  <a:pt x="5143500" y="76202"/>
                </a:cubicBezTo>
                <a:lnTo>
                  <a:pt x="5143500" y="990598"/>
                </a:lnTo>
                <a:cubicBezTo>
                  <a:pt x="5143500" y="1032683"/>
                  <a:pt x="5109383" y="1066800"/>
                  <a:pt x="5067298" y="1066800"/>
                </a:cubicBezTo>
                <a:lnTo>
                  <a:pt x="76202" y="1066800"/>
                </a:lnTo>
                <a:cubicBezTo>
                  <a:pt x="34117" y="1066800"/>
                  <a:pt x="0" y="1032683"/>
                  <a:pt x="0" y="9905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6591300" y="2323981"/>
            <a:ext cx="4914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Fixed Structure: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591300" y="2628781"/>
            <a:ext cx="490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look after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 children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591300" y="2895481"/>
            <a:ext cx="490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✗ look the children after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438900" y="3390781"/>
            <a:ext cx="5143500" cy="1295400"/>
          </a:xfrm>
          <a:custGeom>
            <a:avLst/>
            <a:gdLst/>
            <a:ahLst/>
            <a:cxnLst/>
            <a:rect l="l" t="t" r="r" b="b"/>
            <a:pathLst>
              <a:path w="5143500" h="1295400">
                <a:moveTo>
                  <a:pt x="76195" y="0"/>
                </a:moveTo>
                <a:lnTo>
                  <a:pt x="5067305" y="0"/>
                </a:lnTo>
                <a:cubicBezTo>
                  <a:pt x="5109358" y="0"/>
                  <a:pt x="5143500" y="34142"/>
                  <a:pt x="5143500" y="76195"/>
                </a:cubicBezTo>
                <a:lnTo>
                  <a:pt x="5143500" y="1219205"/>
                </a:lnTo>
                <a:cubicBezTo>
                  <a:pt x="5143500" y="1261286"/>
                  <a:pt x="5109386" y="1295400"/>
                  <a:pt x="5067305" y="1295400"/>
                </a:cubicBezTo>
                <a:lnTo>
                  <a:pt x="76195" y="1295400"/>
                </a:lnTo>
                <a:cubicBezTo>
                  <a:pt x="34142" y="1295400"/>
                  <a:pt x="0" y="1261258"/>
                  <a:pt x="0" y="1219205"/>
                </a:cubicBezTo>
                <a:lnTo>
                  <a:pt x="0" y="76195"/>
                </a:lnTo>
                <a:cubicBezTo>
                  <a:pt x="0" y="34142"/>
                  <a:pt x="34142" y="0"/>
                  <a:pt x="76195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6610350" y="357366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66675" y="47625"/>
                </a:moveTo>
                <a:cubicBezTo>
                  <a:pt x="66675" y="42368"/>
                  <a:pt x="70943" y="38100"/>
                  <a:pt x="76200" y="38100"/>
                </a:cubicBezTo>
                <a:cubicBezTo>
                  <a:pt x="81457" y="38100"/>
                  <a:pt x="85725" y="42368"/>
                  <a:pt x="85725" y="47625"/>
                </a:cubicBezTo>
                <a:cubicBezTo>
                  <a:pt x="85725" y="52882"/>
                  <a:pt x="81457" y="57150"/>
                  <a:pt x="76200" y="57150"/>
                </a:cubicBezTo>
                <a:cubicBezTo>
                  <a:pt x="70943" y="57150"/>
                  <a:pt x="66675" y="52882"/>
                  <a:pt x="66675" y="47625"/>
                </a:cubicBezTo>
                <a:close/>
                <a:moveTo>
                  <a:pt x="64294" y="66675"/>
                </a:moveTo>
                <a:lnTo>
                  <a:pt x="78581" y="66675"/>
                </a:lnTo>
                <a:cubicBezTo>
                  <a:pt x="82540" y="66675"/>
                  <a:pt x="85725" y="69860"/>
                  <a:pt x="85725" y="73819"/>
                </a:cubicBezTo>
                <a:lnTo>
                  <a:pt x="85725" y="100013"/>
                </a:lnTo>
                <a:lnTo>
                  <a:pt x="88106" y="100013"/>
                </a:lnTo>
                <a:cubicBezTo>
                  <a:pt x="92065" y="100013"/>
                  <a:pt x="95250" y="103197"/>
                  <a:pt x="95250" y="107156"/>
                </a:cubicBezTo>
                <a:cubicBezTo>
                  <a:pt x="95250" y="111115"/>
                  <a:pt x="92065" y="114300"/>
                  <a:pt x="88106" y="114300"/>
                </a:cubicBezTo>
                <a:lnTo>
                  <a:pt x="64294" y="114300"/>
                </a:lnTo>
                <a:cubicBezTo>
                  <a:pt x="60335" y="114300"/>
                  <a:pt x="57150" y="111115"/>
                  <a:pt x="57150" y="107156"/>
                </a:cubicBezTo>
                <a:cubicBezTo>
                  <a:pt x="57150" y="103197"/>
                  <a:pt x="60335" y="100013"/>
                  <a:pt x="64294" y="100013"/>
                </a:cubicBezTo>
                <a:lnTo>
                  <a:pt x="71438" y="100013"/>
                </a:lnTo>
                <a:lnTo>
                  <a:pt x="71438" y="80962"/>
                </a:lnTo>
                <a:lnTo>
                  <a:pt x="64294" y="80962"/>
                </a:lnTo>
                <a:cubicBezTo>
                  <a:pt x="60335" y="80962"/>
                  <a:pt x="57150" y="77778"/>
                  <a:pt x="57150" y="73819"/>
                </a:cubicBezTo>
                <a:cubicBezTo>
                  <a:pt x="57150" y="69860"/>
                  <a:pt x="60335" y="66675"/>
                  <a:pt x="64294" y="66675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9" name="Text 37"/>
          <p:cNvSpPr/>
          <p:nvPr/>
        </p:nvSpPr>
        <p:spPr>
          <a:xfrm>
            <a:off x="6838950" y="3543181"/>
            <a:ext cx="46672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 Pronouns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591300" y="3847981"/>
            <a:ext cx="490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Pronouns also follow the particle: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591300" y="4114681"/>
            <a:ext cx="490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✓ look after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them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591300" y="4343281"/>
            <a:ext cx="490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✗ look them after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438900" y="4838581"/>
            <a:ext cx="52101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Common Examples: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38900" y="510528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look after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9048750" y="510528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run into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438900" y="537198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get on with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9048750" y="537198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come across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438900" y="563868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look forward to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9048750" y="5638681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take care of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438900" y="5981581"/>
            <a:ext cx="5143500" cy="419100"/>
          </a:xfrm>
          <a:custGeom>
            <a:avLst/>
            <a:gdLst/>
            <a:ahLst/>
            <a:cxnLst/>
            <a:rect l="l" t="t" r="r" b="b"/>
            <a:pathLst>
              <a:path w="5143500" h="419100">
                <a:moveTo>
                  <a:pt x="76201" y="0"/>
                </a:moveTo>
                <a:lnTo>
                  <a:pt x="5067299" y="0"/>
                </a:lnTo>
                <a:cubicBezTo>
                  <a:pt x="5109384" y="0"/>
                  <a:pt x="5143500" y="34116"/>
                  <a:pt x="5143500" y="76201"/>
                </a:cubicBezTo>
                <a:lnTo>
                  <a:pt x="5143500" y="342899"/>
                </a:lnTo>
                <a:cubicBezTo>
                  <a:pt x="5143500" y="384984"/>
                  <a:pt x="5109384" y="419100"/>
                  <a:pt x="5067299" y="419100"/>
                </a:cubicBezTo>
                <a:lnTo>
                  <a:pt x="76201" y="419100"/>
                </a:lnTo>
                <a:cubicBezTo>
                  <a:pt x="34116" y="419100"/>
                  <a:pt x="0" y="384984"/>
                  <a:pt x="0" y="3428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/>
        </p:spPr>
      </p:sp>
      <p:sp>
        <p:nvSpPr>
          <p:cNvPr id="51" name="Text 49"/>
          <p:cNvSpPr/>
          <p:nvPr/>
        </p:nvSpPr>
        <p:spPr>
          <a:xfrm>
            <a:off x="6553200" y="6095881"/>
            <a:ext cx="4981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Note: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Three-part phrasal verbs (e.g., look forward to) are always inseparable.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Interactive Exercise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Practice: Separable or Inseparable?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1049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Identify the type and apply correct word order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00050" y="1562100"/>
            <a:ext cx="5581650" cy="1562100"/>
          </a:xfrm>
          <a:custGeom>
            <a:avLst/>
            <a:gdLst/>
            <a:ahLst/>
            <a:cxnLst/>
            <a:rect l="l" t="t" r="r" b="b"/>
            <a:pathLst>
              <a:path w="5581650" h="1562100">
                <a:moveTo>
                  <a:pt x="38100" y="0"/>
                </a:moveTo>
                <a:lnTo>
                  <a:pt x="5467351" y="0"/>
                </a:lnTo>
                <a:cubicBezTo>
                  <a:pt x="5530477" y="0"/>
                  <a:pt x="5581650" y="51173"/>
                  <a:pt x="5581650" y="114299"/>
                </a:cubicBezTo>
                <a:lnTo>
                  <a:pt x="5581650" y="1447801"/>
                </a:lnTo>
                <a:cubicBezTo>
                  <a:pt x="5581650" y="1510927"/>
                  <a:pt x="5530477" y="1562100"/>
                  <a:pt x="5467351" y="1562100"/>
                </a:cubicBezTo>
                <a:lnTo>
                  <a:pt x="38100" y="1562100"/>
                </a:lnTo>
                <a:cubicBezTo>
                  <a:pt x="17072" y="1562100"/>
                  <a:pt x="0" y="1545028"/>
                  <a:pt x="0" y="1524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00050" y="1562100"/>
            <a:ext cx="38100" cy="1562100"/>
          </a:xfrm>
          <a:custGeom>
            <a:avLst/>
            <a:gdLst/>
            <a:ahLst/>
            <a:cxnLst/>
            <a:rect l="l" t="t" r="r" b="b"/>
            <a:pathLst>
              <a:path w="38100" h="1562100">
                <a:moveTo>
                  <a:pt x="38100" y="0"/>
                </a:moveTo>
                <a:lnTo>
                  <a:pt x="38100" y="0"/>
                </a:lnTo>
                <a:lnTo>
                  <a:pt x="38100" y="1562100"/>
                </a:lnTo>
                <a:lnTo>
                  <a:pt x="38100" y="1562100"/>
                </a:lnTo>
                <a:cubicBezTo>
                  <a:pt x="17072" y="1562100"/>
                  <a:pt x="0" y="1545028"/>
                  <a:pt x="0" y="1524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7" name="Shape 5"/>
          <p:cNvSpPr/>
          <p:nvPr/>
        </p:nvSpPr>
        <p:spPr>
          <a:xfrm>
            <a:off x="609600" y="1752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8" name="Text 6"/>
          <p:cNvSpPr/>
          <p:nvPr/>
        </p:nvSpPr>
        <p:spPr>
          <a:xfrm>
            <a:off x="775930" y="1828800"/>
            <a:ext cx="123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43000" y="1752600"/>
            <a:ext cx="472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Can you _______ (turn down) the music? It's too loud.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143000" y="2095500"/>
            <a:ext cx="4648200" cy="838200"/>
          </a:xfrm>
          <a:custGeom>
            <a:avLst/>
            <a:gdLst/>
            <a:ahLst/>
            <a:cxnLst/>
            <a:rect l="l" t="t" r="r" b="b"/>
            <a:pathLst>
              <a:path w="4648200" h="838200">
                <a:moveTo>
                  <a:pt x="76201" y="0"/>
                </a:moveTo>
                <a:lnTo>
                  <a:pt x="4571999" y="0"/>
                </a:lnTo>
                <a:cubicBezTo>
                  <a:pt x="4614084" y="0"/>
                  <a:pt x="4648200" y="34116"/>
                  <a:pt x="4648200" y="76201"/>
                </a:cubicBezTo>
                <a:lnTo>
                  <a:pt x="4648200" y="761999"/>
                </a:lnTo>
                <a:cubicBezTo>
                  <a:pt x="4648200" y="804084"/>
                  <a:pt x="4614084" y="838200"/>
                  <a:pt x="45719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257300" y="22098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Answer: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57300" y="24384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Type: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Separable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57300" y="26289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"Can you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turn the music down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?" or "Can you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turn down the music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?"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00050" y="3276600"/>
            <a:ext cx="5581650" cy="1562100"/>
          </a:xfrm>
          <a:custGeom>
            <a:avLst/>
            <a:gdLst/>
            <a:ahLst/>
            <a:cxnLst/>
            <a:rect l="l" t="t" r="r" b="b"/>
            <a:pathLst>
              <a:path w="5581650" h="1562100">
                <a:moveTo>
                  <a:pt x="38100" y="0"/>
                </a:moveTo>
                <a:lnTo>
                  <a:pt x="5467351" y="0"/>
                </a:lnTo>
                <a:cubicBezTo>
                  <a:pt x="5530477" y="0"/>
                  <a:pt x="5581650" y="51173"/>
                  <a:pt x="5581650" y="114299"/>
                </a:cubicBezTo>
                <a:lnTo>
                  <a:pt x="5581650" y="1447801"/>
                </a:lnTo>
                <a:cubicBezTo>
                  <a:pt x="5581650" y="1510927"/>
                  <a:pt x="5530477" y="1562100"/>
                  <a:pt x="5467351" y="1562100"/>
                </a:cubicBezTo>
                <a:lnTo>
                  <a:pt x="38100" y="1562100"/>
                </a:lnTo>
                <a:cubicBezTo>
                  <a:pt x="17072" y="1562100"/>
                  <a:pt x="0" y="1545028"/>
                  <a:pt x="0" y="1524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00050" y="3276600"/>
            <a:ext cx="38100" cy="1562100"/>
          </a:xfrm>
          <a:custGeom>
            <a:avLst/>
            <a:gdLst/>
            <a:ahLst/>
            <a:cxnLst/>
            <a:rect l="l" t="t" r="r" b="b"/>
            <a:pathLst>
              <a:path w="38100" h="1562100">
                <a:moveTo>
                  <a:pt x="38100" y="0"/>
                </a:moveTo>
                <a:lnTo>
                  <a:pt x="38100" y="0"/>
                </a:lnTo>
                <a:lnTo>
                  <a:pt x="38100" y="1562100"/>
                </a:lnTo>
                <a:lnTo>
                  <a:pt x="38100" y="1562100"/>
                </a:lnTo>
                <a:cubicBezTo>
                  <a:pt x="17072" y="1562100"/>
                  <a:pt x="0" y="1545028"/>
                  <a:pt x="0" y="1524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16" name="Shape 14"/>
          <p:cNvSpPr/>
          <p:nvPr/>
        </p:nvSpPr>
        <p:spPr>
          <a:xfrm>
            <a:off x="609600" y="34671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17" name="Text 15"/>
          <p:cNvSpPr/>
          <p:nvPr/>
        </p:nvSpPr>
        <p:spPr>
          <a:xfrm>
            <a:off x="761286" y="3543300"/>
            <a:ext cx="15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143000" y="3467100"/>
            <a:ext cx="472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 need to _______ (look after) my younger sister this weekend.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143000" y="3810000"/>
            <a:ext cx="4648200" cy="838200"/>
          </a:xfrm>
          <a:custGeom>
            <a:avLst/>
            <a:gdLst/>
            <a:ahLst/>
            <a:cxnLst/>
            <a:rect l="l" t="t" r="r" b="b"/>
            <a:pathLst>
              <a:path w="4648200" h="838200">
                <a:moveTo>
                  <a:pt x="76201" y="0"/>
                </a:moveTo>
                <a:lnTo>
                  <a:pt x="4571999" y="0"/>
                </a:lnTo>
                <a:cubicBezTo>
                  <a:pt x="4614084" y="0"/>
                  <a:pt x="4648200" y="34116"/>
                  <a:pt x="4648200" y="76201"/>
                </a:cubicBezTo>
                <a:lnTo>
                  <a:pt x="4648200" y="761999"/>
                </a:lnTo>
                <a:cubicBezTo>
                  <a:pt x="4648200" y="804084"/>
                  <a:pt x="4614084" y="838200"/>
                  <a:pt x="45719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1257300" y="39243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Answer: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257300" y="41529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Type: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Inseparable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257300" y="43434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 need to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look after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my younger sister." (NOT: look my younger sister after)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00050" y="4991100"/>
            <a:ext cx="5581650" cy="1562100"/>
          </a:xfrm>
          <a:custGeom>
            <a:avLst/>
            <a:gdLst/>
            <a:ahLst/>
            <a:cxnLst/>
            <a:rect l="l" t="t" r="r" b="b"/>
            <a:pathLst>
              <a:path w="5581650" h="1562100">
                <a:moveTo>
                  <a:pt x="38100" y="0"/>
                </a:moveTo>
                <a:lnTo>
                  <a:pt x="5467351" y="0"/>
                </a:lnTo>
                <a:cubicBezTo>
                  <a:pt x="5530477" y="0"/>
                  <a:pt x="5581650" y="51173"/>
                  <a:pt x="5581650" y="114299"/>
                </a:cubicBezTo>
                <a:lnTo>
                  <a:pt x="5581650" y="1447801"/>
                </a:lnTo>
                <a:cubicBezTo>
                  <a:pt x="5581650" y="1510927"/>
                  <a:pt x="5530477" y="1562100"/>
                  <a:pt x="5467351" y="1562100"/>
                </a:cubicBezTo>
                <a:lnTo>
                  <a:pt x="38100" y="1562100"/>
                </a:lnTo>
                <a:cubicBezTo>
                  <a:pt x="17072" y="1562100"/>
                  <a:pt x="0" y="1545028"/>
                  <a:pt x="0" y="1524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00050" y="4991100"/>
            <a:ext cx="38100" cy="1562100"/>
          </a:xfrm>
          <a:custGeom>
            <a:avLst/>
            <a:gdLst/>
            <a:ahLst/>
            <a:cxnLst/>
            <a:rect l="l" t="t" r="r" b="b"/>
            <a:pathLst>
              <a:path w="38100" h="1562100">
                <a:moveTo>
                  <a:pt x="38100" y="0"/>
                </a:moveTo>
                <a:lnTo>
                  <a:pt x="38100" y="0"/>
                </a:lnTo>
                <a:lnTo>
                  <a:pt x="38100" y="1562100"/>
                </a:lnTo>
                <a:lnTo>
                  <a:pt x="38100" y="1562100"/>
                </a:lnTo>
                <a:cubicBezTo>
                  <a:pt x="17072" y="1562100"/>
                  <a:pt x="0" y="1545028"/>
                  <a:pt x="0" y="1524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25" name="Shape 23"/>
          <p:cNvSpPr/>
          <p:nvPr/>
        </p:nvSpPr>
        <p:spPr>
          <a:xfrm>
            <a:off x="609600" y="5181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26" name="Text 24"/>
          <p:cNvSpPr/>
          <p:nvPr/>
        </p:nvSpPr>
        <p:spPr>
          <a:xfrm>
            <a:off x="759262" y="5257800"/>
            <a:ext cx="161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43000" y="5181600"/>
            <a:ext cx="472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Please _______ (pick up) John from school at 3 PM.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1143000" y="5524500"/>
            <a:ext cx="4648200" cy="838200"/>
          </a:xfrm>
          <a:custGeom>
            <a:avLst/>
            <a:gdLst/>
            <a:ahLst/>
            <a:cxnLst/>
            <a:rect l="l" t="t" r="r" b="b"/>
            <a:pathLst>
              <a:path w="4648200" h="838200">
                <a:moveTo>
                  <a:pt x="76201" y="0"/>
                </a:moveTo>
                <a:lnTo>
                  <a:pt x="4571999" y="0"/>
                </a:lnTo>
                <a:cubicBezTo>
                  <a:pt x="4614084" y="0"/>
                  <a:pt x="4648200" y="34116"/>
                  <a:pt x="4648200" y="76201"/>
                </a:cubicBezTo>
                <a:lnTo>
                  <a:pt x="4648200" y="761999"/>
                </a:lnTo>
                <a:cubicBezTo>
                  <a:pt x="4648200" y="804084"/>
                  <a:pt x="4614084" y="838200"/>
                  <a:pt x="45719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1257300" y="56388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Answer: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257300" y="58674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Type: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Separable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1257300" y="60579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"Please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pick John up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 or "Please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pick up John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229350" y="1562100"/>
            <a:ext cx="5581650" cy="1562100"/>
          </a:xfrm>
          <a:custGeom>
            <a:avLst/>
            <a:gdLst/>
            <a:ahLst/>
            <a:cxnLst/>
            <a:rect l="l" t="t" r="r" b="b"/>
            <a:pathLst>
              <a:path w="5581650" h="1562100">
                <a:moveTo>
                  <a:pt x="38100" y="0"/>
                </a:moveTo>
                <a:lnTo>
                  <a:pt x="5467351" y="0"/>
                </a:lnTo>
                <a:cubicBezTo>
                  <a:pt x="5530477" y="0"/>
                  <a:pt x="5581650" y="51173"/>
                  <a:pt x="5581650" y="114299"/>
                </a:cubicBezTo>
                <a:lnTo>
                  <a:pt x="5581650" y="1447801"/>
                </a:lnTo>
                <a:cubicBezTo>
                  <a:pt x="5581650" y="1510927"/>
                  <a:pt x="5530477" y="1562100"/>
                  <a:pt x="5467351" y="1562100"/>
                </a:cubicBezTo>
                <a:lnTo>
                  <a:pt x="38100" y="1562100"/>
                </a:lnTo>
                <a:cubicBezTo>
                  <a:pt x="17072" y="1562100"/>
                  <a:pt x="0" y="1545028"/>
                  <a:pt x="0" y="1524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6229350" y="1562100"/>
            <a:ext cx="38100" cy="1562100"/>
          </a:xfrm>
          <a:custGeom>
            <a:avLst/>
            <a:gdLst/>
            <a:ahLst/>
            <a:cxnLst/>
            <a:rect l="l" t="t" r="r" b="b"/>
            <a:pathLst>
              <a:path w="38100" h="1562100">
                <a:moveTo>
                  <a:pt x="38100" y="0"/>
                </a:moveTo>
                <a:lnTo>
                  <a:pt x="38100" y="0"/>
                </a:lnTo>
                <a:lnTo>
                  <a:pt x="38100" y="1562100"/>
                </a:lnTo>
                <a:lnTo>
                  <a:pt x="38100" y="1562100"/>
                </a:lnTo>
                <a:cubicBezTo>
                  <a:pt x="17072" y="1562100"/>
                  <a:pt x="0" y="1545028"/>
                  <a:pt x="0" y="1524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4" name="Shape 32"/>
          <p:cNvSpPr/>
          <p:nvPr/>
        </p:nvSpPr>
        <p:spPr>
          <a:xfrm>
            <a:off x="6438900" y="1752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5" name="Text 33"/>
          <p:cNvSpPr/>
          <p:nvPr/>
        </p:nvSpPr>
        <p:spPr>
          <a:xfrm>
            <a:off x="6590586" y="1828800"/>
            <a:ext cx="15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972300" y="1752600"/>
            <a:ext cx="472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We _______ (ran into) an old friend at the restaurant yesterday.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972300" y="2095500"/>
            <a:ext cx="4648200" cy="838200"/>
          </a:xfrm>
          <a:custGeom>
            <a:avLst/>
            <a:gdLst/>
            <a:ahLst/>
            <a:cxnLst/>
            <a:rect l="l" t="t" r="r" b="b"/>
            <a:pathLst>
              <a:path w="4648200" h="838200">
                <a:moveTo>
                  <a:pt x="76201" y="0"/>
                </a:moveTo>
                <a:lnTo>
                  <a:pt x="4571999" y="0"/>
                </a:lnTo>
                <a:cubicBezTo>
                  <a:pt x="4614084" y="0"/>
                  <a:pt x="4648200" y="34116"/>
                  <a:pt x="4648200" y="76201"/>
                </a:cubicBezTo>
                <a:lnTo>
                  <a:pt x="4648200" y="761999"/>
                </a:lnTo>
                <a:cubicBezTo>
                  <a:pt x="4648200" y="804084"/>
                  <a:pt x="4614084" y="838200"/>
                  <a:pt x="45719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7086600" y="22098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Answer: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086600" y="24384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Type: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Inseparable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7086600" y="26289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"We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ran into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an old friend." (NOT: ran an old friend into)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229350" y="3276600"/>
            <a:ext cx="5581650" cy="1562100"/>
          </a:xfrm>
          <a:custGeom>
            <a:avLst/>
            <a:gdLst/>
            <a:ahLst/>
            <a:cxnLst/>
            <a:rect l="l" t="t" r="r" b="b"/>
            <a:pathLst>
              <a:path w="5581650" h="1562100">
                <a:moveTo>
                  <a:pt x="38100" y="0"/>
                </a:moveTo>
                <a:lnTo>
                  <a:pt x="5467351" y="0"/>
                </a:lnTo>
                <a:cubicBezTo>
                  <a:pt x="5530477" y="0"/>
                  <a:pt x="5581650" y="51173"/>
                  <a:pt x="5581650" y="114299"/>
                </a:cubicBezTo>
                <a:lnTo>
                  <a:pt x="5581650" y="1447801"/>
                </a:lnTo>
                <a:cubicBezTo>
                  <a:pt x="5581650" y="1510927"/>
                  <a:pt x="5530477" y="1562100"/>
                  <a:pt x="5467351" y="1562100"/>
                </a:cubicBezTo>
                <a:lnTo>
                  <a:pt x="38100" y="1562100"/>
                </a:lnTo>
                <a:cubicBezTo>
                  <a:pt x="17072" y="1562100"/>
                  <a:pt x="0" y="1545028"/>
                  <a:pt x="0" y="1524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229350" y="3276600"/>
            <a:ext cx="38100" cy="1562100"/>
          </a:xfrm>
          <a:custGeom>
            <a:avLst/>
            <a:gdLst/>
            <a:ahLst/>
            <a:cxnLst/>
            <a:rect l="l" t="t" r="r" b="b"/>
            <a:pathLst>
              <a:path w="38100" h="1562100">
                <a:moveTo>
                  <a:pt x="38100" y="0"/>
                </a:moveTo>
                <a:lnTo>
                  <a:pt x="38100" y="0"/>
                </a:lnTo>
                <a:lnTo>
                  <a:pt x="38100" y="1562100"/>
                </a:lnTo>
                <a:lnTo>
                  <a:pt x="38100" y="1562100"/>
                </a:lnTo>
                <a:cubicBezTo>
                  <a:pt x="17072" y="1562100"/>
                  <a:pt x="0" y="1545028"/>
                  <a:pt x="0" y="1524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3" name="Shape 41"/>
          <p:cNvSpPr/>
          <p:nvPr/>
        </p:nvSpPr>
        <p:spPr>
          <a:xfrm>
            <a:off x="6438900" y="34671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4" name="Text 42"/>
          <p:cNvSpPr/>
          <p:nvPr/>
        </p:nvSpPr>
        <p:spPr>
          <a:xfrm>
            <a:off x="6588323" y="3543300"/>
            <a:ext cx="161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972300" y="3467100"/>
            <a:ext cx="472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 can't _______ (put up with) this noise anymore!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972300" y="3810000"/>
            <a:ext cx="4648200" cy="838200"/>
          </a:xfrm>
          <a:custGeom>
            <a:avLst/>
            <a:gdLst/>
            <a:ahLst/>
            <a:cxnLst/>
            <a:rect l="l" t="t" r="r" b="b"/>
            <a:pathLst>
              <a:path w="4648200" h="838200">
                <a:moveTo>
                  <a:pt x="76201" y="0"/>
                </a:moveTo>
                <a:lnTo>
                  <a:pt x="4571999" y="0"/>
                </a:lnTo>
                <a:cubicBezTo>
                  <a:pt x="4614084" y="0"/>
                  <a:pt x="4648200" y="34116"/>
                  <a:pt x="4648200" y="76201"/>
                </a:cubicBezTo>
                <a:lnTo>
                  <a:pt x="4648200" y="761999"/>
                </a:lnTo>
                <a:cubicBezTo>
                  <a:pt x="4648200" y="804084"/>
                  <a:pt x="4614084" y="838200"/>
                  <a:pt x="457199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7086600" y="39243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Answer: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7086600" y="41529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Type: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Inseparable (3-part)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7086600" y="4343400"/>
            <a:ext cx="4486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 can't </a:t>
            </a: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put up with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this noise." (Always inseparable)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210300" y="4991100"/>
            <a:ext cx="5600700" cy="1200150"/>
          </a:xfrm>
          <a:custGeom>
            <a:avLst/>
            <a:gdLst/>
            <a:ahLst/>
            <a:cxnLst/>
            <a:rect l="l" t="t" r="r" b="b"/>
            <a:pathLst>
              <a:path w="5600700" h="1200150">
                <a:moveTo>
                  <a:pt x="114302" y="0"/>
                </a:moveTo>
                <a:lnTo>
                  <a:pt x="5486398" y="0"/>
                </a:lnTo>
                <a:cubicBezTo>
                  <a:pt x="5549483" y="0"/>
                  <a:pt x="5600700" y="51217"/>
                  <a:pt x="5600700" y="114302"/>
                </a:cubicBezTo>
                <a:lnTo>
                  <a:pt x="5600700" y="1085848"/>
                </a:lnTo>
                <a:cubicBezTo>
                  <a:pt x="5600700" y="1148933"/>
                  <a:pt x="5549483" y="1200150"/>
                  <a:pt x="5486398" y="1200150"/>
                </a:cubicBezTo>
                <a:lnTo>
                  <a:pt x="114302" y="1200150"/>
                </a:lnTo>
                <a:cubicBezTo>
                  <a:pt x="51217" y="1200150"/>
                  <a:pt x="0" y="1148933"/>
                  <a:pt x="0" y="108584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51" name="Shape 49"/>
          <p:cNvSpPr/>
          <p:nvPr/>
        </p:nvSpPr>
        <p:spPr>
          <a:xfrm>
            <a:off x="6446044" y="5227323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98081" y="128588"/>
                </a:moveTo>
                <a:cubicBezTo>
                  <a:pt x="100526" y="121120"/>
                  <a:pt x="105415" y="114356"/>
                  <a:pt x="110940" y="108529"/>
                </a:cubicBezTo>
                <a:cubicBezTo>
                  <a:pt x="121890" y="97010"/>
                  <a:pt x="128587" y="81439"/>
                  <a:pt x="128587" y="64294"/>
                </a:cubicBezTo>
                <a:cubicBezTo>
                  <a:pt x="128587" y="28798"/>
                  <a:pt x="99789" y="0"/>
                  <a:pt x="64294" y="0"/>
                </a:cubicBezTo>
                <a:cubicBezTo>
                  <a:pt x="28798" y="0"/>
                  <a:pt x="0" y="28798"/>
                  <a:pt x="0" y="64294"/>
                </a:cubicBezTo>
                <a:cubicBezTo>
                  <a:pt x="0" y="81439"/>
                  <a:pt x="6697" y="97010"/>
                  <a:pt x="17647" y="108529"/>
                </a:cubicBezTo>
                <a:cubicBezTo>
                  <a:pt x="23173" y="114356"/>
                  <a:pt x="28095" y="121120"/>
                  <a:pt x="30506" y="128588"/>
                </a:cubicBezTo>
                <a:lnTo>
                  <a:pt x="98048" y="128588"/>
                </a:lnTo>
                <a:close/>
                <a:moveTo>
                  <a:pt x="96441" y="144661"/>
                </a:moveTo>
                <a:lnTo>
                  <a:pt x="32147" y="144661"/>
                </a:lnTo>
                <a:lnTo>
                  <a:pt x="32147" y="150019"/>
                </a:lnTo>
                <a:cubicBezTo>
                  <a:pt x="32147" y="164820"/>
                  <a:pt x="44135" y="176808"/>
                  <a:pt x="58936" y="176808"/>
                </a:cubicBezTo>
                <a:lnTo>
                  <a:pt x="69652" y="176808"/>
                </a:lnTo>
                <a:cubicBezTo>
                  <a:pt x="84453" y="176808"/>
                  <a:pt x="96441" y="164820"/>
                  <a:pt x="96441" y="150019"/>
                </a:cubicBezTo>
                <a:lnTo>
                  <a:pt x="96441" y="144661"/>
                </a:lnTo>
                <a:close/>
                <a:moveTo>
                  <a:pt x="61615" y="37505"/>
                </a:moveTo>
                <a:cubicBezTo>
                  <a:pt x="48287" y="37505"/>
                  <a:pt x="37505" y="48287"/>
                  <a:pt x="37505" y="61615"/>
                </a:cubicBezTo>
                <a:cubicBezTo>
                  <a:pt x="37505" y="66069"/>
                  <a:pt x="33922" y="69652"/>
                  <a:pt x="29468" y="69652"/>
                </a:cubicBezTo>
                <a:cubicBezTo>
                  <a:pt x="25014" y="69652"/>
                  <a:pt x="21431" y="66069"/>
                  <a:pt x="21431" y="61615"/>
                </a:cubicBezTo>
                <a:cubicBezTo>
                  <a:pt x="21431" y="39413"/>
                  <a:pt x="39413" y="21431"/>
                  <a:pt x="61615" y="21431"/>
                </a:cubicBezTo>
                <a:cubicBezTo>
                  <a:pt x="66069" y="21431"/>
                  <a:pt x="69652" y="25014"/>
                  <a:pt x="69652" y="29468"/>
                </a:cubicBezTo>
                <a:cubicBezTo>
                  <a:pt x="69652" y="33922"/>
                  <a:pt x="66069" y="37505"/>
                  <a:pt x="61615" y="3750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2" name="Text 50"/>
          <p:cNvSpPr/>
          <p:nvPr/>
        </p:nvSpPr>
        <p:spPr>
          <a:xfrm>
            <a:off x="6677025" y="5181600"/>
            <a:ext cx="5029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Quick Tip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400800" y="5562600"/>
            <a:ext cx="528637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When in doubt, try placing a pronoun (it, him, her, them) in the sentence. If it sounds wrong between the verb and particle, the phrasal verb is inseparable!</a:t>
            </a:r>
            <a:endParaRPr lang="en-US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20" grpId="0" animBg="1"/>
      <p:bldP spid="21" grpId="0" animBg="1"/>
      <p:bldP spid="22" grpId="0" animBg="1"/>
      <p:bldP spid="29" grpId="0" animBg="1"/>
      <p:bldP spid="30" grpId="0" animBg="1"/>
      <p:bldP spid="31" grpId="0" animBg="1"/>
      <p:bldP spid="38" grpId="0" animBg="1"/>
      <p:bldP spid="39" grpId="0" animBg="1"/>
      <p:bldP spid="40" grpId="0" animBg="1"/>
      <p:bldP spid="47" grpId="0" animBg="1"/>
      <p:bldP spid="48" grpId="0" animBg="1"/>
      <p:bldP spid="49" grpId="0" animBg="1"/>
      <p:bldP spid="52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3129" y="373129"/>
            <a:ext cx="11511039" cy="186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b="1" kern="0" spc="103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Register Awareness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3129" y="634320"/>
            <a:ext cx="11613650" cy="3731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44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Formal vs. Informal Phrasal Verbs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3129" y="1194014"/>
            <a:ext cx="11445741" cy="932823"/>
          </a:xfrm>
          <a:custGeom>
            <a:avLst/>
            <a:gdLst/>
            <a:ahLst/>
            <a:cxnLst/>
            <a:rect l="l" t="t" r="r" b="b"/>
            <a:pathLst>
              <a:path w="11445741" h="932823">
                <a:moveTo>
                  <a:pt x="111939" y="0"/>
                </a:moveTo>
                <a:lnTo>
                  <a:pt x="11333803" y="0"/>
                </a:lnTo>
                <a:cubicBezTo>
                  <a:pt x="11395625" y="0"/>
                  <a:pt x="11445741" y="50117"/>
                  <a:pt x="11445741" y="111939"/>
                </a:cubicBezTo>
                <a:lnTo>
                  <a:pt x="11445741" y="820884"/>
                </a:lnTo>
                <a:cubicBezTo>
                  <a:pt x="11445741" y="882707"/>
                  <a:pt x="11395625" y="932823"/>
                  <a:pt x="11333803" y="932823"/>
                </a:cubicBezTo>
                <a:lnTo>
                  <a:pt x="111939" y="932823"/>
                </a:lnTo>
                <a:cubicBezTo>
                  <a:pt x="50117" y="932823"/>
                  <a:pt x="0" y="882707"/>
                  <a:pt x="0" y="820884"/>
                </a:cubicBezTo>
                <a:lnTo>
                  <a:pt x="0" y="111939"/>
                </a:lnTo>
                <a:cubicBezTo>
                  <a:pt x="0" y="50158"/>
                  <a:pt x="50158" y="0"/>
                  <a:pt x="11193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55969" dist="37313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97007" y="1417891"/>
            <a:ext cx="11072612" cy="485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At C1 level, you must recognize that </a:t>
            </a:r>
            <a:r>
              <a:rPr lang="en-US" sz="1175" dirty="0">
                <a:solidFill>
                  <a:srgbClr val="1A3A5C"/>
                </a:solidFill>
                <a:highlight>
                  <a:srgbClr val="E07A5F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some phrasal verbs are too informal </a:t>
            </a:r>
            <a:r>
              <a:rPr lang="en-US" sz="117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 academic writing or professional contexts. Choosing the right register demonstrates sophistication and audience awareness.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0592" y="2320864"/>
            <a:ext cx="5593208" cy="3783531"/>
          </a:xfrm>
          <a:custGeom>
            <a:avLst/>
            <a:gdLst/>
            <a:ahLst/>
            <a:cxnLst/>
            <a:rect l="l" t="t" r="r" b="b"/>
            <a:pathLst>
              <a:path w="5593208" h="3783531">
                <a:moveTo>
                  <a:pt x="111955" y="0"/>
                </a:moveTo>
                <a:lnTo>
                  <a:pt x="5481254" y="0"/>
                </a:lnTo>
                <a:cubicBezTo>
                  <a:pt x="5543084" y="0"/>
                  <a:pt x="5593208" y="50124"/>
                  <a:pt x="5593208" y="111955"/>
                </a:cubicBezTo>
                <a:lnTo>
                  <a:pt x="5593208" y="3671576"/>
                </a:lnTo>
                <a:cubicBezTo>
                  <a:pt x="5593208" y="3733407"/>
                  <a:pt x="5543084" y="3783531"/>
                  <a:pt x="5481254" y="3783531"/>
                </a:cubicBezTo>
                <a:lnTo>
                  <a:pt x="111955" y="3783531"/>
                </a:lnTo>
                <a:cubicBezTo>
                  <a:pt x="50124" y="3783531"/>
                  <a:pt x="0" y="3733407"/>
                  <a:pt x="0" y="3671576"/>
                </a:cubicBezTo>
                <a:lnTo>
                  <a:pt x="0" y="111955"/>
                </a:lnTo>
                <a:cubicBezTo>
                  <a:pt x="0" y="50124"/>
                  <a:pt x="50124" y="0"/>
                  <a:pt x="111955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2032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11932" y="2552205"/>
            <a:ext cx="447755" cy="447755"/>
          </a:xfrm>
          <a:custGeom>
            <a:avLst/>
            <a:gdLst/>
            <a:ahLst/>
            <a:cxnLst/>
            <a:rect l="l" t="t" r="r" b="b"/>
            <a:pathLst>
              <a:path w="447755" h="447755">
                <a:moveTo>
                  <a:pt x="111939" y="0"/>
                </a:moveTo>
                <a:lnTo>
                  <a:pt x="335816" y="0"/>
                </a:lnTo>
                <a:cubicBezTo>
                  <a:pt x="397597" y="0"/>
                  <a:pt x="447755" y="50158"/>
                  <a:pt x="447755" y="111939"/>
                </a:cubicBezTo>
                <a:lnTo>
                  <a:pt x="447755" y="335816"/>
                </a:lnTo>
                <a:cubicBezTo>
                  <a:pt x="447755" y="397597"/>
                  <a:pt x="397597" y="447755"/>
                  <a:pt x="335816" y="447755"/>
                </a:cubicBezTo>
                <a:lnTo>
                  <a:pt x="111939" y="447755"/>
                </a:lnTo>
                <a:cubicBezTo>
                  <a:pt x="50158" y="447755"/>
                  <a:pt x="0" y="397597"/>
                  <a:pt x="0" y="335816"/>
                </a:cubicBezTo>
                <a:lnTo>
                  <a:pt x="0" y="111939"/>
                </a:lnTo>
                <a:cubicBezTo>
                  <a:pt x="0" y="50158"/>
                  <a:pt x="50158" y="0"/>
                  <a:pt x="111939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8" name="Shape 6"/>
          <p:cNvSpPr/>
          <p:nvPr/>
        </p:nvSpPr>
        <p:spPr>
          <a:xfrm>
            <a:off x="730867" y="2682801"/>
            <a:ext cx="209885" cy="186565"/>
          </a:xfrm>
          <a:custGeom>
            <a:avLst/>
            <a:gdLst/>
            <a:ahLst/>
            <a:cxnLst/>
            <a:rect l="l" t="t" r="r" b="b"/>
            <a:pathLst>
              <a:path w="209885" h="186565">
                <a:moveTo>
                  <a:pt x="139923" y="52471"/>
                </a:moveTo>
                <a:cubicBezTo>
                  <a:pt x="139923" y="87889"/>
                  <a:pt x="108586" y="116603"/>
                  <a:pt x="69962" y="116603"/>
                </a:cubicBezTo>
                <a:cubicBezTo>
                  <a:pt x="60233" y="116603"/>
                  <a:pt x="50977" y="114781"/>
                  <a:pt x="42560" y="111502"/>
                </a:cubicBezTo>
                <a:lnTo>
                  <a:pt x="12826" y="127243"/>
                </a:lnTo>
                <a:cubicBezTo>
                  <a:pt x="9438" y="129028"/>
                  <a:pt x="5284" y="128409"/>
                  <a:pt x="2551" y="125713"/>
                </a:cubicBezTo>
                <a:cubicBezTo>
                  <a:pt x="-182" y="123016"/>
                  <a:pt x="-802" y="118826"/>
                  <a:pt x="1020" y="115437"/>
                </a:cubicBezTo>
                <a:lnTo>
                  <a:pt x="13992" y="90950"/>
                </a:lnTo>
                <a:cubicBezTo>
                  <a:pt x="5211" y="80237"/>
                  <a:pt x="0" y="66901"/>
                  <a:pt x="0" y="52471"/>
                </a:cubicBezTo>
                <a:cubicBezTo>
                  <a:pt x="0" y="17053"/>
                  <a:pt x="31337" y="-11660"/>
                  <a:pt x="69962" y="-11660"/>
                </a:cubicBezTo>
                <a:cubicBezTo>
                  <a:pt x="108586" y="-11660"/>
                  <a:pt x="139923" y="17053"/>
                  <a:pt x="139923" y="52471"/>
                </a:cubicBezTo>
                <a:close/>
                <a:moveTo>
                  <a:pt x="139923" y="186565"/>
                </a:moveTo>
                <a:cubicBezTo>
                  <a:pt x="105635" y="186565"/>
                  <a:pt x="77104" y="163936"/>
                  <a:pt x="71128" y="134093"/>
                </a:cubicBezTo>
                <a:cubicBezTo>
                  <a:pt x="114854" y="133547"/>
                  <a:pt x="152859" y="102428"/>
                  <a:pt x="157050" y="60233"/>
                </a:cubicBezTo>
                <a:cubicBezTo>
                  <a:pt x="187403" y="67229"/>
                  <a:pt x="209885" y="92408"/>
                  <a:pt x="209885" y="122433"/>
                </a:cubicBezTo>
                <a:cubicBezTo>
                  <a:pt x="209885" y="136863"/>
                  <a:pt x="204675" y="150199"/>
                  <a:pt x="195893" y="160912"/>
                </a:cubicBezTo>
                <a:lnTo>
                  <a:pt x="208865" y="185399"/>
                </a:lnTo>
                <a:cubicBezTo>
                  <a:pt x="210650" y="188787"/>
                  <a:pt x="210031" y="192941"/>
                  <a:pt x="207335" y="195674"/>
                </a:cubicBezTo>
                <a:cubicBezTo>
                  <a:pt x="204638" y="198407"/>
                  <a:pt x="200448" y="199027"/>
                  <a:pt x="197059" y="197205"/>
                </a:cubicBezTo>
                <a:lnTo>
                  <a:pt x="167325" y="181463"/>
                </a:lnTo>
                <a:cubicBezTo>
                  <a:pt x="158908" y="184743"/>
                  <a:pt x="149653" y="186565"/>
                  <a:pt x="139923" y="186565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9" name="Text 7"/>
          <p:cNvSpPr/>
          <p:nvPr/>
        </p:nvSpPr>
        <p:spPr>
          <a:xfrm>
            <a:off x="1171626" y="2626831"/>
            <a:ext cx="932823" cy="2985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63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Informal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11932" y="3186525"/>
            <a:ext cx="5195826" cy="186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Appropriate for: casual conversations, informal emails, everyday speech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11932" y="3522342"/>
            <a:ext cx="5130528" cy="708946"/>
          </a:xfrm>
          <a:custGeom>
            <a:avLst/>
            <a:gdLst/>
            <a:ahLst/>
            <a:cxnLst/>
            <a:rect l="l" t="t" r="r" b="b"/>
            <a:pathLst>
              <a:path w="5130528" h="708946">
                <a:moveTo>
                  <a:pt x="74624" y="0"/>
                </a:moveTo>
                <a:lnTo>
                  <a:pt x="5055904" y="0"/>
                </a:lnTo>
                <a:cubicBezTo>
                  <a:pt x="5097118" y="0"/>
                  <a:pt x="5130528" y="33410"/>
                  <a:pt x="5130528" y="74624"/>
                </a:cubicBezTo>
                <a:lnTo>
                  <a:pt x="5130528" y="634322"/>
                </a:lnTo>
                <a:cubicBezTo>
                  <a:pt x="5130528" y="675536"/>
                  <a:pt x="5097118" y="708946"/>
                  <a:pt x="5055904" y="708946"/>
                </a:cubicBezTo>
                <a:lnTo>
                  <a:pt x="74624" y="708946"/>
                </a:lnTo>
                <a:cubicBezTo>
                  <a:pt x="33410" y="708946"/>
                  <a:pt x="0" y="675536"/>
                  <a:pt x="0" y="634322"/>
                </a:cubicBezTo>
                <a:lnTo>
                  <a:pt x="0" y="74624"/>
                </a:lnTo>
                <a:cubicBezTo>
                  <a:pt x="0" y="33438"/>
                  <a:pt x="33438" y="0"/>
                  <a:pt x="74624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2" name="Text 10"/>
          <p:cNvSpPr/>
          <p:nvPr/>
        </p:nvSpPr>
        <p:spPr>
          <a:xfrm>
            <a:off x="761184" y="3671593"/>
            <a:ext cx="4906650" cy="2238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5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put up with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61184" y="3895471"/>
            <a:ext cx="4897322" cy="186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 can't put up with this anymore."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11932" y="4343226"/>
            <a:ext cx="5130528" cy="708946"/>
          </a:xfrm>
          <a:custGeom>
            <a:avLst/>
            <a:gdLst/>
            <a:ahLst/>
            <a:cxnLst/>
            <a:rect l="l" t="t" r="r" b="b"/>
            <a:pathLst>
              <a:path w="5130528" h="708946">
                <a:moveTo>
                  <a:pt x="74624" y="0"/>
                </a:moveTo>
                <a:lnTo>
                  <a:pt x="5055904" y="0"/>
                </a:lnTo>
                <a:cubicBezTo>
                  <a:pt x="5097118" y="0"/>
                  <a:pt x="5130528" y="33410"/>
                  <a:pt x="5130528" y="74624"/>
                </a:cubicBezTo>
                <a:lnTo>
                  <a:pt x="5130528" y="634322"/>
                </a:lnTo>
                <a:cubicBezTo>
                  <a:pt x="5130528" y="675536"/>
                  <a:pt x="5097118" y="708946"/>
                  <a:pt x="5055904" y="708946"/>
                </a:cubicBezTo>
                <a:lnTo>
                  <a:pt x="74624" y="708946"/>
                </a:lnTo>
                <a:cubicBezTo>
                  <a:pt x="33410" y="708946"/>
                  <a:pt x="0" y="675536"/>
                  <a:pt x="0" y="634322"/>
                </a:cubicBezTo>
                <a:lnTo>
                  <a:pt x="0" y="74624"/>
                </a:lnTo>
                <a:cubicBezTo>
                  <a:pt x="0" y="33438"/>
                  <a:pt x="33438" y="0"/>
                  <a:pt x="74624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5" name="Text 13"/>
          <p:cNvSpPr/>
          <p:nvPr/>
        </p:nvSpPr>
        <p:spPr>
          <a:xfrm>
            <a:off x="761184" y="4492478"/>
            <a:ext cx="4906650" cy="2238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5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make up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61184" y="4716355"/>
            <a:ext cx="4897322" cy="186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"He made up an excuse."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11932" y="5164110"/>
            <a:ext cx="5130528" cy="708946"/>
          </a:xfrm>
          <a:custGeom>
            <a:avLst/>
            <a:gdLst/>
            <a:ahLst/>
            <a:cxnLst/>
            <a:rect l="l" t="t" r="r" b="b"/>
            <a:pathLst>
              <a:path w="5130528" h="708946">
                <a:moveTo>
                  <a:pt x="74624" y="0"/>
                </a:moveTo>
                <a:lnTo>
                  <a:pt x="5055904" y="0"/>
                </a:lnTo>
                <a:cubicBezTo>
                  <a:pt x="5097118" y="0"/>
                  <a:pt x="5130528" y="33410"/>
                  <a:pt x="5130528" y="74624"/>
                </a:cubicBezTo>
                <a:lnTo>
                  <a:pt x="5130528" y="634322"/>
                </a:lnTo>
                <a:cubicBezTo>
                  <a:pt x="5130528" y="675536"/>
                  <a:pt x="5097118" y="708946"/>
                  <a:pt x="5055904" y="708946"/>
                </a:cubicBezTo>
                <a:lnTo>
                  <a:pt x="74624" y="708946"/>
                </a:lnTo>
                <a:cubicBezTo>
                  <a:pt x="33410" y="708946"/>
                  <a:pt x="0" y="675536"/>
                  <a:pt x="0" y="634322"/>
                </a:cubicBezTo>
                <a:lnTo>
                  <a:pt x="0" y="74624"/>
                </a:lnTo>
                <a:cubicBezTo>
                  <a:pt x="0" y="33438"/>
                  <a:pt x="33438" y="0"/>
                  <a:pt x="74624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761184" y="5313362"/>
            <a:ext cx="4906650" cy="2238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5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get rid of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61184" y="5537240"/>
            <a:ext cx="4897322" cy="186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"We need to get rid of old files."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213769" y="2320864"/>
            <a:ext cx="5593208" cy="3783531"/>
          </a:xfrm>
          <a:custGeom>
            <a:avLst/>
            <a:gdLst/>
            <a:ahLst/>
            <a:cxnLst/>
            <a:rect l="l" t="t" r="r" b="b"/>
            <a:pathLst>
              <a:path w="5593208" h="3783531">
                <a:moveTo>
                  <a:pt x="111955" y="0"/>
                </a:moveTo>
                <a:lnTo>
                  <a:pt x="5481254" y="0"/>
                </a:lnTo>
                <a:cubicBezTo>
                  <a:pt x="5543084" y="0"/>
                  <a:pt x="5593208" y="50124"/>
                  <a:pt x="5593208" y="111955"/>
                </a:cubicBezTo>
                <a:lnTo>
                  <a:pt x="5593208" y="3671576"/>
                </a:lnTo>
                <a:cubicBezTo>
                  <a:pt x="5593208" y="3733407"/>
                  <a:pt x="5543084" y="3783531"/>
                  <a:pt x="5481254" y="3783531"/>
                </a:cubicBezTo>
                <a:lnTo>
                  <a:pt x="111955" y="3783531"/>
                </a:lnTo>
                <a:cubicBezTo>
                  <a:pt x="50124" y="3783531"/>
                  <a:pt x="0" y="3733407"/>
                  <a:pt x="0" y="3671576"/>
                </a:cubicBezTo>
                <a:lnTo>
                  <a:pt x="0" y="111955"/>
                </a:lnTo>
                <a:cubicBezTo>
                  <a:pt x="0" y="50124"/>
                  <a:pt x="50124" y="0"/>
                  <a:pt x="111955" y="0"/>
                </a:cubicBezTo>
                <a:close/>
              </a:path>
            </a:pathLst>
          </a:custGeom>
          <a:solidFill>
            <a:srgbClr val="1A3A5C">
              <a:alpha val="10196"/>
            </a:srgbClr>
          </a:solidFill>
          <a:ln w="20320">
            <a:solidFill>
              <a:srgbClr val="1A3A5C">
                <a:alpha val="30196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45109" y="2552205"/>
            <a:ext cx="447755" cy="447755"/>
          </a:xfrm>
          <a:custGeom>
            <a:avLst/>
            <a:gdLst/>
            <a:ahLst/>
            <a:cxnLst/>
            <a:rect l="l" t="t" r="r" b="b"/>
            <a:pathLst>
              <a:path w="447755" h="447755">
                <a:moveTo>
                  <a:pt x="111939" y="0"/>
                </a:moveTo>
                <a:lnTo>
                  <a:pt x="335816" y="0"/>
                </a:lnTo>
                <a:cubicBezTo>
                  <a:pt x="397597" y="0"/>
                  <a:pt x="447755" y="50158"/>
                  <a:pt x="447755" y="111939"/>
                </a:cubicBezTo>
                <a:lnTo>
                  <a:pt x="447755" y="335816"/>
                </a:lnTo>
                <a:cubicBezTo>
                  <a:pt x="447755" y="397597"/>
                  <a:pt x="397597" y="447755"/>
                  <a:pt x="335816" y="447755"/>
                </a:cubicBezTo>
                <a:lnTo>
                  <a:pt x="111939" y="447755"/>
                </a:lnTo>
                <a:cubicBezTo>
                  <a:pt x="50158" y="447755"/>
                  <a:pt x="0" y="397597"/>
                  <a:pt x="0" y="335816"/>
                </a:cubicBezTo>
                <a:lnTo>
                  <a:pt x="0" y="111939"/>
                </a:lnTo>
                <a:cubicBezTo>
                  <a:pt x="0" y="50158"/>
                  <a:pt x="50158" y="0"/>
                  <a:pt x="111939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22" name="Shape 20"/>
          <p:cNvSpPr/>
          <p:nvPr/>
        </p:nvSpPr>
        <p:spPr>
          <a:xfrm>
            <a:off x="6564044" y="2682801"/>
            <a:ext cx="209885" cy="186565"/>
          </a:xfrm>
          <a:custGeom>
            <a:avLst/>
            <a:gdLst/>
            <a:ahLst/>
            <a:cxnLst/>
            <a:rect l="l" t="t" r="r" b="b"/>
            <a:pathLst>
              <a:path w="209885" h="186565">
                <a:moveTo>
                  <a:pt x="17490" y="71346"/>
                </a:moveTo>
                <a:lnTo>
                  <a:pt x="93720" y="102720"/>
                </a:lnTo>
                <a:cubicBezTo>
                  <a:pt x="97291" y="104177"/>
                  <a:pt x="101080" y="104943"/>
                  <a:pt x="104943" y="104943"/>
                </a:cubicBezTo>
                <a:cubicBezTo>
                  <a:pt x="108805" y="104943"/>
                  <a:pt x="112595" y="104177"/>
                  <a:pt x="116166" y="102720"/>
                </a:cubicBezTo>
                <a:lnTo>
                  <a:pt x="204492" y="66354"/>
                </a:lnTo>
                <a:cubicBezTo>
                  <a:pt x="207772" y="65006"/>
                  <a:pt x="209885" y="61836"/>
                  <a:pt x="209885" y="58301"/>
                </a:cubicBezTo>
                <a:cubicBezTo>
                  <a:pt x="209885" y="54767"/>
                  <a:pt x="207772" y="51597"/>
                  <a:pt x="204492" y="50249"/>
                </a:cubicBezTo>
                <a:lnTo>
                  <a:pt x="116166" y="13883"/>
                </a:lnTo>
                <a:cubicBezTo>
                  <a:pt x="112595" y="12425"/>
                  <a:pt x="108805" y="11660"/>
                  <a:pt x="104943" y="11660"/>
                </a:cubicBezTo>
                <a:cubicBezTo>
                  <a:pt x="101080" y="11660"/>
                  <a:pt x="97291" y="12425"/>
                  <a:pt x="93720" y="13883"/>
                </a:cubicBezTo>
                <a:lnTo>
                  <a:pt x="5393" y="50249"/>
                </a:lnTo>
                <a:cubicBezTo>
                  <a:pt x="2113" y="51597"/>
                  <a:pt x="0" y="54767"/>
                  <a:pt x="0" y="58301"/>
                </a:cubicBezTo>
                <a:lnTo>
                  <a:pt x="0" y="166159"/>
                </a:lnTo>
                <a:cubicBezTo>
                  <a:pt x="0" y="171005"/>
                  <a:pt x="3899" y="174904"/>
                  <a:pt x="8745" y="174904"/>
                </a:cubicBezTo>
                <a:cubicBezTo>
                  <a:pt x="13592" y="174904"/>
                  <a:pt x="17490" y="171005"/>
                  <a:pt x="17490" y="166159"/>
                </a:cubicBezTo>
                <a:lnTo>
                  <a:pt x="17490" y="71346"/>
                </a:lnTo>
                <a:close/>
                <a:moveTo>
                  <a:pt x="34981" y="97473"/>
                </a:moveTo>
                <a:lnTo>
                  <a:pt x="34981" y="139923"/>
                </a:lnTo>
                <a:cubicBezTo>
                  <a:pt x="34981" y="159236"/>
                  <a:pt x="66318" y="174904"/>
                  <a:pt x="104943" y="174904"/>
                </a:cubicBezTo>
                <a:cubicBezTo>
                  <a:pt x="143567" y="174904"/>
                  <a:pt x="174904" y="159236"/>
                  <a:pt x="174904" y="139923"/>
                </a:cubicBezTo>
                <a:lnTo>
                  <a:pt x="174904" y="97436"/>
                </a:lnTo>
                <a:lnTo>
                  <a:pt x="122834" y="118899"/>
                </a:lnTo>
                <a:cubicBezTo>
                  <a:pt x="117149" y="121231"/>
                  <a:pt x="111101" y="122433"/>
                  <a:pt x="104943" y="122433"/>
                </a:cubicBezTo>
                <a:cubicBezTo>
                  <a:pt x="98785" y="122433"/>
                  <a:pt x="92736" y="121231"/>
                  <a:pt x="87051" y="118899"/>
                </a:cubicBezTo>
                <a:lnTo>
                  <a:pt x="34981" y="97436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23" name="Text 21"/>
          <p:cNvSpPr/>
          <p:nvPr/>
        </p:nvSpPr>
        <p:spPr>
          <a:xfrm>
            <a:off x="7004803" y="2626831"/>
            <a:ext cx="2024226" cy="2985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63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Formal Alternatives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445109" y="3186525"/>
            <a:ext cx="5195826" cy="186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Appropriate for: academic essays, research papers, professional reports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445109" y="3522342"/>
            <a:ext cx="5130528" cy="708946"/>
          </a:xfrm>
          <a:custGeom>
            <a:avLst/>
            <a:gdLst/>
            <a:ahLst/>
            <a:cxnLst/>
            <a:rect l="l" t="t" r="r" b="b"/>
            <a:pathLst>
              <a:path w="5130528" h="708946">
                <a:moveTo>
                  <a:pt x="74624" y="0"/>
                </a:moveTo>
                <a:lnTo>
                  <a:pt x="5055904" y="0"/>
                </a:lnTo>
                <a:cubicBezTo>
                  <a:pt x="5097118" y="0"/>
                  <a:pt x="5130528" y="33410"/>
                  <a:pt x="5130528" y="74624"/>
                </a:cubicBezTo>
                <a:lnTo>
                  <a:pt x="5130528" y="634322"/>
                </a:lnTo>
                <a:cubicBezTo>
                  <a:pt x="5130528" y="675536"/>
                  <a:pt x="5097118" y="708946"/>
                  <a:pt x="5055904" y="708946"/>
                </a:cubicBezTo>
                <a:lnTo>
                  <a:pt x="74624" y="708946"/>
                </a:lnTo>
                <a:cubicBezTo>
                  <a:pt x="33410" y="708946"/>
                  <a:pt x="0" y="675536"/>
                  <a:pt x="0" y="634322"/>
                </a:cubicBezTo>
                <a:lnTo>
                  <a:pt x="0" y="74624"/>
                </a:lnTo>
                <a:cubicBezTo>
                  <a:pt x="0" y="33438"/>
                  <a:pt x="33438" y="0"/>
                  <a:pt x="74624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6594361" y="3671593"/>
            <a:ext cx="4906650" cy="2238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5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tolerate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594361" y="3895471"/>
            <a:ext cx="4897322" cy="186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system cannot tolerate such errors."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445109" y="4343226"/>
            <a:ext cx="5130528" cy="708946"/>
          </a:xfrm>
          <a:custGeom>
            <a:avLst/>
            <a:gdLst/>
            <a:ahLst/>
            <a:cxnLst/>
            <a:rect l="l" t="t" r="r" b="b"/>
            <a:pathLst>
              <a:path w="5130528" h="708946">
                <a:moveTo>
                  <a:pt x="74624" y="0"/>
                </a:moveTo>
                <a:lnTo>
                  <a:pt x="5055904" y="0"/>
                </a:lnTo>
                <a:cubicBezTo>
                  <a:pt x="5097118" y="0"/>
                  <a:pt x="5130528" y="33410"/>
                  <a:pt x="5130528" y="74624"/>
                </a:cubicBezTo>
                <a:lnTo>
                  <a:pt x="5130528" y="634322"/>
                </a:lnTo>
                <a:cubicBezTo>
                  <a:pt x="5130528" y="675536"/>
                  <a:pt x="5097118" y="708946"/>
                  <a:pt x="5055904" y="708946"/>
                </a:cubicBezTo>
                <a:lnTo>
                  <a:pt x="74624" y="708946"/>
                </a:lnTo>
                <a:cubicBezTo>
                  <a:pt x="33410" y="708946"/>
                  <a:pt x="0" y="675536"/>
                  <a:pt x="0" y="634322"/>
                </a:cubicBezTo>
                <a:lnTo>
                  <a:pt x="0" y="74624"/>
                </a:lnTo>
                <a:cubicBezTo>
                  <a:pt x="0" y="33438"/>
                  <a:pt x="33438" y="0"/>
                  <a:pt x="74624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9" name="Text 27"/>
          <p:cNvSpPr/>
          <p:nvPr/>
        </p:nvSpPr>
        <p:spPr>
          <a:xfrm>
            <a:off x="6594361" y="4492478"/>
            <a:ext cx="4906650" cy="2238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5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fabricate / invent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594361" y="4716355"/>
            <a:ext cx="4897322" cy="186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data were not fabricated."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445109" y="5164110"/>
            <a:ext cx="5130528" cy="708946"/>
          </a:xfrm>
          <a:custGeom>
            <a:avLst/>
            <a:gdLst/>
            <a:ahLst/>
            <a:cxnLst/>
            <a:rect l="l" t="t" r="r" b="b"/>
            <a:pathLst>
              <a:path w="5130528" h="708946">
                <a:moveTo>
                  <a:pt x="74624" y="0"/>
                </a:moveTo>
                <a:lnTo>
                  <a:pt x="5055904" y="0"/>
                </a:lnTo>
                <a:cubicBezTo>
                  <a:pt x="5097118" y="0"/>
                  <a:pt x="5130528" y="33410"/>
                  <a:pt x="5130528" y="74624"/>
                </a:cubicBezTo>
                <a:lnTo>
                  <a:pt x="5130528" y="634322"/>
                </a:lnTo>
                <a:cubicBezTo>
                  <a:pt x="5130528" y="675536"/>
                  <a:pt x="5097118" y="708946"/>
                  <a:pt x="5055904" y="708946"/>
                </a:cubicBezTo>
                <a:lnTo>
                  <a:pt x="74624" y="708946"/>
                </a:lnTo>
                <a:cubicBezTo>
                  <a:pt x="33410" y="708946"/>
                  <a:pt x="0" y="675536"/>
                  <a:pt x="0" y="634322"/>
                </a:cubicBezTo>
                <a:lnTo>
                  <a:pt x="0" y="74624"/>
                </a:lnTo>
                <a:cubicBezTo>
                  <a:pt x="0" y="33438"/>
                  <a:pt x="33438" y="0"/>
                  <a:pt x="74624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2" name="Text 30"/>
          <p:cNvSpPr/>
          <p:nvPr/>
        </p:nvSpPr>
        <p:spPr>
          <a:xfrm>
            <a:off x="6594361" y="5313362"/>
            <a:ext cx="4906650" cy="2238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5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eliminate / dispose of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594361" y="5537240"/>
            <a:ext cx="4897322" cy="186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"We must eliminate inefficiencies."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391786" y="6298424"/>
            <a:ext cx="11427085" cy="559694"/>
          </a:xfrm>
          <a:custGeom>
            <a:avLst/>
            <a:gdLst/>
            <a:ahLst/>
            <a:cxnLst/>
            <a:rect l="l" t="t" r="r" b="b"/>
            <a:pathLst>
              <a:path w="11427085" h="559694">
                <a:moveTo>
                  <a:pt x="37313" y="0"/>
                </a:moveTo>
                <a:lnTo>
                  <a:pt x="11315146" y="0"/>
                </a:lnTo>
                <a:cubicBezTo>
                  <a:pt x="11376968" y="0"/>
                  <a:pt x="11427085" y="50117"/>
                  <a:pt x="11427085" y="111939"/>
                </a:cubicBezTo>
                <a:lnTo>
                  <a:pt x="11427085" y="447755"/>
                </a:lnTo>
                <a:cubicBezTo>
                  <a:pt x="11427085" y="509577"/>
                  <a:pt x="11376968" y="559694"/>
                  <a:pt x="11315146" y="559694"/>
                </a:cubicBezTo>
                <a:lnTo>
                  <a:pt x="37313" y="559694"/>
                </a:lnTo>
                <a:cubicBezTo>
                  <a:pt x="16719" y="559694"/>
                  <a:pt x="0" y="542975"/>
                  <a:pt x="0" y="522381"/>
                </a:cubicBezTo>
                <a:lnTo>
                  <a:pt x="0" y="37313"/>
                </a:lnTo>
                <a:cubicBezTo>
                  <a:pt x="0" y="16706"/>
                  <a:pt x="16706" y="0"/>
                  <a:pt x="37313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391786" y="6298424"/>
            <a:ext cx="37313" cy="559694"/>
          </a:xfrm>
          <a:custGeom>
            <a:avLst/>
            <a:gdLst/>
            <a:ahLst/>
            <a:cxnLst/>
            <a:rect l="l" t="t" r="r" b="b"/>
            <a:pathLst>
              <a:path w="37313" h="559694">
                <a:moveTo>
                  <a:pt x="37313" y="0"/>
                </a:moveTo>
                <a:lnTo>
                  <a:pt x="37313" y="0"/>
                </a:lnTo>
                <a:lnTo>
                  <a:pt x="37313" y="559694"/>
                </a:lnTo>
                <a:lnTo>
                  <a:pt x="37313" y="559694"/>
                </a:lnTo>
                <a:cubicBezTo>
                  <a:pt x="16719" y="559694"/>
                  <a:pt x="0" y="542975"/>
                  <a:pt x="0" y="522381"/>
                </a:cubicBezTo>
                <a:lnTo>
                  <a:pt x="0" y="37313"/>
                </a:lnTo>
                <a:cubicBezTo>
                  <a:pt x="0" y="16706"/>
                  <a:pt x="16706" y="0"/>
                  <a:pt x="37313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6" name="Shape 34"/>
          <p:cNvSpPr/>
          <p:nvPr/>
        </p:nvSpPr>
        <p:spPr>
          <a:xfrm>
            <a:off x="615663" y="6507376"/>
            <a:ext cx="130595" cy="130595"/>
          </a:xfrm>
          <a:custGeom>
            <a:avLst/>
            <a:gdLst/>
            <a:ahLst/>
            <a:cxnLst/>
            <a:rect l="l" t="t" r="r" b="b"/>
            <a:pathLst>
              <a:path w="130595" h="130595">
                <a:moveTo>
                  <a:pt x="65298" y="130595"/>
                </a:moveTo>
                <a:cubicBezTo>
                  <a:pt x="101336" y="130595"/>
                  <a:pt x="130595" y="101336"/>
                  <a:pt x="130595" y="65298"/>
                </a:cubicBezTo>
                <a:cubicBezTo>
                  <a:pt x="130595" y="29259"/>
                  <a:pt x="101336" y="0"/>
                  <a:pt x="65298" y="0"/>
                </a:cubicBezTo>
                <a:cubicBezTo>
                  <a:pt x="29259" y="0"/>
                  <a:pt x="0" y="29259"/>
                  <a:pt x="0" y="65298"/>
                </a:cubicBezTo>
                <a:cubicBezTo>
                  <a:pt x="0" y="101336"/>
                  <a:pt x="29259" y="130595"/>
                  <a:pt x="65298" y="130595"/>
                </a:cubicBezTo>
                <a:close/>
                <a:moveTo>
                  <a:pt x="57135" y="40811"/>
                </a:moveTo>
                <a:cubicBezTo>
                  <a:pt x="57135" y="36306"/>
                  <a:pt x="60793" y="32649"/>
                  <a:pt x="65298" y="32649"/>
                </a:cubicBezTo>
                <a:cubicBezTo>
                  <a:pt x="69802" y="32649"/>
                  <a:pt x="73460" y="36306"/>
                  <a:pt x="73460" y="40811"/>
                </a:cubicBezTo>
                <a:cubicBezTo>
                  <a:pt x="73460" y="45316"/>
                  <a:pt x="69802" y="48973"/>
                  <a:pt x="65298" y="48973"/>
                </a:cubicBezTo>
                <a:cubicBezTo>
                  <a:pt x="60793" y="48973"/>
                  <a:pt x="57135" y="45316"/>
                  <a:pt x="57135" y="40811"/>
                </a:cubicBezTo>
                <a:close/>
                <a:moveTo>
                  <a:pt x="55095" y="57135"/>
                </a:moveTo>
                <a:lnTo>
                  <a:pt x="67338" y="57135"/>
                </a:lnTo>
                <a:cubicBezTo>
                  <a:pt x="70731" y="57135"/>
                  <a:pt x="73460" y="59865"/>
                  <a:pt x="73460" y="63257"/>
                </a:cubicBezTo>
                <a:lnTo>
                  <a:pt x="73460" y="85703"/>
                </a:lnTo>
                <a:lnTo>
                  <a:pt x="75500" y="85703"/>
                </a:lnTo>
                <a:cubicBezTo>
                  <a:pt x="78893" y="85703"/>
                  <a:pt x="81622" y="88432"/>
                  <a:pt x="81622" y="91825"/>
                </a:cubicBezTo>
                <a:cubicBezTo>
                  <a:pt x="81622" y="95217"/>
                  <a:pt x="78893" y="97946"/>
                  <a:pt x="75500" y="97946"/>
                </a:cubicBezTo>
                <a:lnTo>
                  <a:pt x="55095" y="97946"/>
                </a:lnTo>
                <a:cubicBezTo>
                  <a:pt x="51702" y="97946"/>
                  <a:pt x="48973" y="95217"/>
                  <a:pt x="48973" y="91825"/>
                </a:cubicBezTo>
                <a:cubicBezTo>
                  <a:pt x="48973" y="88432"/>
                  <a:pt x="51702" y="85703"/>
                  <a:pt x="55095" y="85703"/>
                </a:cubicBezTo>
                <a:lnTo>
                  <a:pt x="61217" y="85703"/>
                </a:lnTo>
                <a:lnTo>
                  <a:pt x="61217" y="69379"/>
                </a:lnTo>
                <a:lnTo>
                  <a:pt x="55095" y="69379"/>
                </a:lnTo>
                <a:cubicBezTo>
                  <a:pt x="51702" y="69379"/>
                  <a:pt x="48973" y="66649"/>
                  <a:pt x="48973" y="63257"/>
                </a:cubicBezTo>
                <a:cubicBezTo>
                  <a:pt x="48973" y="59865"/>
                  <a:pt x="51702" y="57135"/>
                  <a:pt x="55095" y="57135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7" name="Text 35"/>
          <p:cNvSpPr/>
          <p:nvPr/>
        </p:nvSpPr>
        <p:spPr>
          <a:xfrm>
            <a:off x="819728" y="6484989"/>
            <a:ext cx="10877875" cy="186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Insight:</a:t>
            </a:r>
            <a:r>
              <a:rPr lang="en-US" sz="1028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Many phrasal verbs are neutral and acceptable in formal writing (e.g., carry out research, point out limitations). The key is knowing which ones to avoid.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6677" y="366677"/>
            <a:ext cx="11531982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b="1" kern="0" spc="58" dirty="0">
                <a:solidFill>
                  <a:srgbClr val="E07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PROFESSIONAL APPLICATIONS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6677" y="660018"/>
            <a:ext cx="11623651" cy="36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99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Phrasal Verbs in Academic &amp; Business Contexts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6677" y="1228367"/>
            <a:ext cx="5619320" cy="5628487"/>
          </a:xfrm>
          <a:custGeom>
            <a:avLst/>
            <a:gdLst/>
            <a:ahLst/>
            <a:cxnLst/>
            <a:rect l="l" t="t" r="r" b="b"/>
            <a:pathLst>
              <a:path w="5619320" h="5628487">
                <a:moveTo>
                  <a:pt x="36668" y="0"/>
                </a:moveTo>
                <a:lnTo>
                  <a:pt x="5582653" y="0"/>
                </a:lnTo>
                <a:cubicBezTo>
                  <a:pt x="5602904" y="0"/>
                  <a:pt x="5619320" y="16417"/>
                  <a:pt x="5619320" y="36668"/>
                </a:cubicBezTo>
                <a:lnTo>
                  <a:pt x="5619320" y="5518461"/>
                </a:lnTo>
                <a:cubicBezTo>
                  <a:pt x="5619320" y="5579227"/>
                  <a:pt x="5570060" y="5628487"/>
                  <a:pt x="5509294" y="5628487"/>
                </a:cubicBezTo>
                <a:lnTo>
                  <a:pt x="110026" y="5628487"/>
                </a:lnTo>
                <a:cubicBezTo>
                  <a:pt x="49260" y="5628487"/>
                  <a:pt x="0" y="5579227"/>
                  <a:pt x="0" y="5518461"/>
                </a:cubicBezTo>
                <a:lnTo>
                  <a:pt x="0" y="36668"/>
                </a:lnTo>
                <a:cubicBezTo>
                  <a:pt x="0" y="16430"/>
                  <a:pt x="16430" y="0"/>
                  <a:pt x="3666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37504" dist="91669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6677" y="1228367"/>
            <a:ext cx="5619320" cy="36668"/>
          </a:xfrm>
          <a:custGeom>
            <a:avLst/>
            <a:gdLst/>
            <a:ahLst/>
            <a:cxnLst/>
            <a:rect l="l" t="t" r="r" b="b"/>
            <a:pathLst>
              <a:path w="5619320" h="36668">
                <a:moveTo>
                  <a:pt x="36668" y="0"/>
                </a:moveTo>
                <a:lnTo>
                  <a:pt x="5582653" y="0"/>
                </a:lnTo>
                <a:cubicBezTo>
                  <a:pt x="5602904" y="0"/>
                  <a:pt x="5619320" y="16417"/>
                  <a:pt x="5619320" y="36668"/>
                </a:cubicBezTo>
                <a:lnTo>
                  <a:pt x="5619320" y="36668"/>
                </a:lnTo>
                <a:lnTo>
                  <a:pt x="0" y="36668"/>
                </a:lnTo>
                <a:lnTo>
                  <a:pt x="0" y="36668"/>
                </a:lnTo>
                <a:cubicBezTo>
                  <a:pt x="0" y="16430"/>
                  <a:pt x="16430" y="0"/>
                  <a:pt x="36668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6" name="Shape 4"/>
          <p:cNvSpPr/>
          <p:nvPr/>
        </p:nvSpPr>
        <p:spPr>
          <a:xfrm>
            <a:off x="586683" y="1466707"/>
            <a:ext cx="513347" cy="513347"/>
          </a:xfrm>
          <a:custGeom>
            <a:avLst/>
            <a:gdLst/>
            <a:ahLst/>
            <a:cxnLst/>
            <a:rect l="l" t="t" r="r" b="b"/>
            <a:pathLst>
              <a:path w="513347" h="513347">
                <a:moveTo>
                  <a:pt x="110005" y="0"/>
                </a:moveTo>
                <a:lnTo>
                  <a:pt x="403342" y="0"/>
                </a:lnTo>
                <a:cubicBezTo>
                  <a:pt x="464056" y="0"/>
                  <a:pt x="513347" y="49292"/>
                  <a:pt x="513347" y="110005"/>
                </a:cubicBezTo>
                <a:lnTo>
                  <a:pt x="513347" y="403342"/>
                </a:lnTo>
                <a:cubicBezTo>
                  <a:pt x="513347" y="464096"/>
                  <a:pt x="464096" y="513347"/>
                  <a:pt x="403342" y="513347"/>
                </a:cubicBezTo>
                <a:lnTo>
                  <a:pt x="110005" y="513347"/>
                </a:lnTo>
                <a:cubicBezTo>
                  <a:pt x="49251" y="513347"/>
                  <a:pt x="0" y="464096"/>
                  <a:pt x="0" y="403342"/>
                </a:cubicBezTo>
                <a:lnTo>
                  <a:pt x="0" y="110005"/>
                </a:lnTo>
                <a:cubicBezTo>
                  <a:pt x="0" y="49292"/>
                  <a:pt x="49292" y="0"/>
                  <a:pt x="110005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7" name="Shape 5"/>
          <p:cNvSpPr/>
          <p:nvPr/>
        </p:nvSpPr>
        <p:spPr>
          <a:xfrm>
            <a:off x="733353" y="1613377"/>
            <a:ext cx="220006" cy="220006"/>
          </a:xfrm>
          <a:custGeom>
            <a:avLst/>
            <a:gdLst/>
            <a:ahLst/>
            <a:cxnLst/>
            <a:rect l="l" t="t" r="r" b="b"/>
            <a:pathLst>
              <a:path w="220006" h="220006">
                <a:moveTo>
                  <a:pt x="116835" y="8680"/>
                </a:moveTo>
                <a:cubicBezTo>
                  <a:pt x="112624" y="6274"/>
                  <a:pt x="107425" y="6274"/>
                  <a:pt x="103171" y="8680"/>
                </a:cubicBezTo>
                <a:lnTo>
                  <a:pt x="6918" y="63681"/>
                </a:lnTo>
                <a:cubicBezTo>
                  <a:pt x="1504" y="66775"/>
                  <a:pt x="-1160" y="73135"/>
                  <a:pt x="430" y="79151"/>
                </a:cubicBezTo>
                <a:cubicBezTo>
                  <a:pt x="2020" y="85166"/>
                  <a:pt x="7520" y="89377"/>
                  <a:pt x="13750" y="89377"/>
                </a:cubicBezTo>
                <a:lnTo>
                  <a:pt x="27501" y="89377"/>
                </a:lnTo>
                <a:lnTo>
                  <a:pt x="27501" y="178755"/>
                </a:lnTo>
                <a:lnTo>
                  <a:pt x="27501" y="178755"/>
                </a:lnTo>
                <a:lnTo>
                  <a:pt x="5500" y="195255"/>
                </a:lnTo>
                <a:cubicBezTo>
                  <a:pt x="2020" y="197834"/>
                  <a:pt x="0" y="201916"/>
                  <a:pt x="0" y="206256"/>
                </a:cubicBezTo>
                <a:cubicBezTo>
                  <a:pt x="0" y="213861"/>
                  <a:pt x="6145" y="220006"/>
                  <a:pt x="13750" y="220006"/>
                </a:cubicBezTo>
                <a:lnTo>
                  <a:pt x="206256" y="220006"/>
                </a:lnTo>
                <a:cubicBezTo>
                  <a:pt x="213861" y="220006"/>
                  <a:pt x="220006" y="213861"/>
                  <a:pt x="220006" y="206256"/>
                </a:cubicBezTo>
                <a:cubicBezTo>
                  <a:pt x="220006" y="201916"/>
                  <a:pt x="217986" y="197834"/>
                  <a:pt x="214506" y="195255"/>
                </a:cubicBezTo>
                <a:lnTo>
                  <a:pt x="192505" y="178755"/>
                </a:lnTo>
                <a:lnTo>
                  <a:pt x="192505" y="89377"/>
                </a:lnTo>
                <a:lnTo>
                  <a:pt x="206256" y="89377"/>
                </a:lnTo>
                <a:cubicBezTo>
                  <a:pt x="212486" y="89377"/>
                  <a:pt x="217943" y="85166"/>
                  <a:pt x="219533" y="79151"/>
                </a:cubicBezTo>
                <a:cubicBezTo>
                  <a:pt x="221123" y="73135"/>
                  <a:pt x="218459" y="66775"/>
                  <a:pt x="213045" y="63681"/>
                </a:cubicBezTo>
                <a:lnTo>
                  <a:pt x="116792" y="8680"/>
                </a:lnTo>
                <a:close/>
                <a:moveTo>
                  <a:pt x="171880" y="89377"/>
                </a:moveTo>
                <a:lnTo>
                  <a:pt x="171880" y="178755"/>
                </a:lnTo>
                <a:lnTo>
                  <a:pt x="144379" y="178755"/>
                </a:lnTo>
                <a:lnTo>
                  <a:pt x="144379" y="89377"/>
                </a:lnTo>
                <a:lnTo>
                  <a:pt x="171880" y="89377"/>
                </a:lnTo>
                <a:close/>
                <a:moveTo>
                  <a:pt x="123753" y="89377"/>
                </a:moveTo>
                <a:lnTo>
                  <a:pt x="123753" y="178755"/>
                </a:lnTo>
                <a:lnTo>
                  <a:pt x="96253" y="178755"/>
                </a:lnTo>
                <a:lnTo>
                  <a:pt x="96253" y="89377"/>
                </a:lnTo>
                <a:lnTo>
                  <a:pt x="123753" y="89377"/>
                </a:lnTo>
                <a:close/>
                <a:moveTo>
                  <a:pt x="75627" y="89377"/>
                </a:moveTo>
                <a:lnTo>
                  <a:pt x="75627" y="178755"/>
                </a:lnTo>
                <a:lnTo>
                  <a:pt x="48126" y="178755"/>
                </a:lnTo>
                <a:lnTo>
                  <a:pt x="48126" y="89377"/>
                </a:lnTo>
                <a:lnTo>
                  <a:pt x="75627" y="89377"/>
                </a:lnTo>
                <a:close/>
                <a:moveTo>
                  <a:pt x="110003" y="41251"/>
                </a:moveTo>
                <a:cubicBezTo>
                  <a:pt x="117592" y="41251"/>
                  <a:pt x="123753" y="47412"/>
                  <a:pt x="123753" y="55002"/>
                </a:cubicBezTo>
                <a:cubicBezTo>
                  <a:pt x="123753" y="62591"/>
                  <a:pt x="117592" y="68752"/>
                  <a:pt x="110003" y="68752"/>
                </a:cubicBezTo>
                <a:cubicBezTo>
                  <a:pt x="102414" y="68752"/>
                  <a:pt x="96253" y="62591"/>
                  <a:pt x="96253" y="55002"/>
                </a:cubicBezTo>
                <a:cubicBezTo>
                  <a:pt x="96253" y="47412"/>
                  <a:pt x="102414" y="41251"/>
                  <a:pt x="110003" y="41251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8" name="Text 6"/>
          <p:cNvSpPr/>
          <p:nvPr/>
        </p:nvSpPr>
        <p:spPr>
          <a:xfrm>
            <a:off x="1246701" y="1576710"/>
            <a:ext cx="1906719" cy="2933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32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Academic Context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86683" y="2163392"/>
            <a:ext cx="5179308" cy="1008361"/>
          </a:xfrm>
          <a:custGeom>
            <a:avLst/>
            <a:gdLst/>
            <a:ahLst/>
            <a:cxnLst/>
            <a:rect l="l" t="t" r="r" b="b"/>
            <a:pathLst>
              <a:path w="5179308" h="1008361">
                <a:moveTo>
                  <a:pt x="73338" y="0"/>
                </a:moveTo>
                <a:lnTo>
                  <a:pt x="5105970" y="0"/>
                </a:lnTo>
                <a:cubicBezTo>
                  <a:pt x="5146474" y="0"/>
                  <a:pt x="5179308" y="32835"/>
                  <a:pt x="5179308" y="73338"/>
                </a:cubicBezTo>
                <a:lnTo>
                  <a:pt x="5179308" y="935023"/>
                </a:lnTo>
                <a:cubicBezTo>
                  <a:pt x="5179308" y="975526"/>
                  <a:pt x="5146474" y="1008361"/>
                  <a:pt x="5105970" y="1008361"/>
                </a:cubicBezTo>
                <a:lnTo>
                  <a:pt x="73338" y="1008361"/>
                </a:lnTo>
                <a:cubicBezTo>
                  <a:pt x="32862" y="1008361"/>
                  <a:pt x="0" y="975499"/>
                  <a:pt x="0" y="935023"/>
                </a:cubicBezTo>
                <a:lnTo>
                  <a:pt x="0" y="73338"/>
                </a:lnTo>
                <a:cubicBezTo>
                  <a:pt x="0" y="32862"/>
                  <a:pt x="32862" y="0"/>
                  <a:pt x="73338" y="0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10" name="Shape 8"/>
          <p:cNvSpPr/>
          <p:nvPr/>
        </p:nvSpPr>
        <p:spPr>
          <a:xfrm>
            <a:off x="733353" y="2346731"/>
            <a:ext cx="293341" cy="293341"/>
          </a:xfrm>
          <a:custGeom>
            <a:avLst/>
            <a:gdLst/>
            <a:ahLst/>
            <a:cxnLst/>
            <a:rect l="l" t="t" r="r" b="b"/>
            <a:pathLst>
              <a:path w="293341" h="293341">
                <a:moveTo>
                  <a:pt x="146671" y="0"/>
                </a:moveTo>
                <a:lnTo>
                  <a:pt x="146671" y="0"/>
                </a:lnTo>
                <a:cubicBezTo>
                  <a:pt x="227620" y="0"/>
                  <a:pt x="293341" y="65721"/>
                  <a:pt x="293341" y="146671"/>
                </a:cubicBezTo>
                <a:lnTo>
                  <a:pt x="293341" y="146671"/>
                </a:lnTo>
                <a:cubicBezTo>
                  <a:pt x="293341" y="227620"/>
                  <a:pt x="227620" y="293341"/>
                  <a:pt x="146671" y="293341"/>
                </a:cubicBezTo>
                <a:lnTo>
                  <a:pt x="146671" y="293341"/>
                </a:lnTo>
                <a:cubicBezTo>
                  <a:pt x="65721" y="293341"/>
                  <a:pt x="0" y="227620"/>
                  <a:pt x="0" y="146671"/>
                </a:cubicBezTo>
                <a:lnTo>
                  <a:pt x="0" y="146671"/>
                </a:lnTo>
                <a:cubicBezTo>
                  <a:pt x="0" y="65721"/>
                  <a:pt x="65721" y="0"/>
                  <a:pt x="146671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1" name="Shape 9"/>
          <p:cNvSpPr/>
          <p:nvPr/>
        </p:nvSpPr>
        <p:spPr>
          <a:xfrm>
            <a:off x="826168" y="2429233"/>
            <a:ext cx="112295" cy="128337"/>
          </a:xfrm>
          <a:custGeom>
            <a:avLst/>
            <a:gdLst/>
            <a:ahLst/>
            <a:cxnLst/>
            <a:rect l="l" t="t" r="r" b="b"/>
            <a:pathLst>
              <a:path w="112295" h="128337">
                <a:moveTo>
                  <a:pt x="72189" y="0"/>
                </a:moveTo>
                <a:lnTo>
                  <a:pt x="32084" y="0"/>
                </a:lnTo>
                <a:cubicBezTo>
                  <a:pt x="27648" y="0"/>
                  <a:pt x="24063" y="3584"/>
                  <a:pt x="24063" y="8021"/>
                </a:cubicBezTo>
                <a:cubicBezTo>
                  <a:pt x="24063" y="12458"/>
                  <a:pt x="27648" y="16042"/>
                  <a:pt x="32084" y="16042"/>
                </a:cubicBezTo>
                <a:lnTo>
                  <a:pt x="32084" y="54017"/>
                </a:lnTo>
                <a:lnTo>
                  <a:pt x="1880" y="106855"/>
                </a:lnTo>
                <a:cubicBezTo>
                  <a:pt x="652" y="109036"/>
                  <a:pt x="0" y="111468"/>
                  <a:pt x="0" y="113974"/>
                </a:cubicBezTo>
                <a:cubicBezTo>
                  <a:pt x="0" y="121920"/>
                  <a:pt x="6417" y="128337"/>
                  <a:pt x="14363" y="128337"/>
                </a:cubicBezTo>
                <a:lnTo>
                  <a:pt x="97932" y="128337"/>
                </a:lnTo>
                <a:cubicBezTo>
                  <a:pt x="105853" y="128337"/>
                  <a:pt x="112295" y="121920"/>
                  <a:pt x="112295" y="113974"/>
                </a:cubicBezTo>
                <a:cubicBezTo>
                  <a:pt x="112295" y="111468"/>
                  <a:pt x="111643" y="109011"/>
                  <a:pt x="110415" y="106855"/>
                </a:cubicBezTo>
                <a:lnTo>
                  <a:pt x="80211" y="54017"/>
                </a:lnTo>
                <a:lnTo>
                  <a:pt x="80211" y="16042"/>
                </a:lnTo>
                <a:cubicBezTo>
                  <a:pt x="84647" y="16042"/>
                  <a:pt x="88232" y="12458"/>
                  <a:pt x="88232" y="8021"/>
                </a:cubicBezTo>
                <a:cubicBezTo>
                  <a:pt x="88232" y="3584"/>
                  <a:pt x="84647" y="0"/>
                  <a:pt x="80211" y="0"/>
                </a:cubicBezTo>
                <a:lnTo>
                  <a:pt x="72189" y="0"/>
                </a:lnTo>
                <a:close/>
                <a:moveTo>
                  <a:pt x="48126" y="54017"/>
                </a:moveTo>
                <a:lnTo>
                  <a:pt x="48126" y="16042"/>
                </a:lnTo>
                <a:lnTo>
                  <a:pt x="64168" y="16042"/>
                </a:lnTo>
                <a:lnTo>
                  <a:pt x="64168" y="54017"/>
                </a:lnTo>
                <a:cubicBezTo>
                  <a:pt x="64168" y="56799"/>
                  <a:pt x="64895" y="59556"/>
                  <a:pt x="66274" y="61988"/>
                </a:cubicBezTo>
                <a:lnTo>
                  <a:pt x="76701" y="80211"/>
                </a:lnTo>
                <a:lnTo>
                  <a:pt x="35593" y="80211"/>
                </a:lnTo>
                <a:lnTo>
                  <a:pt x="46021" y="61988"/>
                </a:lnTo>
                <a:cubicBezTo>
                  <a:pt x="47399" y="59556"/>
                  <a:pt x="48126" y="56824"/>
                  <a:pt x="48126" y="54017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12" name="Text 10"/>
          <p:cNvSpPr/>
          <p:nvPr/>
        </p:nvSpPr>
        <p:spPr>
          <a:xfrm>
            <a:off x="1136698" y="2310063"/>
            <a:ext cx="3180920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carry out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36698" y="2566737"/>
            <a:ext cx="3171753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conduct, perform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36698" y="2823411"/>
            <a:ext cx="3171753" cy="201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5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"Researchers carried out extensive experiments."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86683" y="3318424"/>
            <a:ext cx="5179308" cy="1008361"/>
          </a:xfrm>
          <a:custGeom>
            <a:avLst/>
            <a:gdLst/>
            <a:ahLst/>
            <a:cxnLst/>
            <a:rect l="l" t="t" r="r" b="b"/>
            <a:pathLst>
              <a:path w="5179308" h="1008361">
                <a:moveTo>
                  <a:pt x="73338" y="0"/>
                </a:moveTo>
                <a:lnTo>
                  <a:pt x="5105970" y="0"/>
                </a:lnTo>
                <a:cubicBezTo>
                  <a:pt x="5146474" y="0"/>
                  <a:pt x="5179308" y="32835"/>
                  <a:pt x="5179308" y="73338"/>
                </a:cubicBezTo>
                <a:lnTo>
                  <a:pt x="5179308" y="935023"/>
                </a:lnTo>
                <a:cubicBezTo>
                  <a:pt x="5179308" y="975526"/>
                  <a:pt x="5146474" y="1008361"/>
                  <a:pt x="5105970" y="1008361"/>
                </a:cubicBezTo>
                <a:lnTo>
                  <a:pt x="73338" y="1008361"/>
                </a:lnTo>
                <a:cubicBezTo>
                  <a:pt x="32862" y="1008361"/>
                  <a:pt x="0" y="975499"/>
                  <a:pt x="0" y="935023"/>
                </a:cubicBezTo>
                <a:lnTo>
                  <a:pt x="0" y="73338"/>
                </a:lnTo>
                <a:cubicBezTo>
                  <a:pt x="0" y="32862"/>
                  <a:pt x="32862" y="0"/>
                  <a:pt x="73338" y="0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16" name="Shape 14"/>
          <p:cNvSpPr/>
          <p:nvPr/>
        </p:nvSpPr>
        <p:spPr>
          <a:xfrm>
            <a:off x="733353" y="3501762"/>
            <a:ext cx="293341" cy="293341"/>
          </a:xfrm>
          <a:custGeom>
            <a:avLst/>
            <a:gdLst/>
            <a:ahLst/>
            <a:cxnLst/>
            <a:rect l="l" t="t" r="r" b="b"/>
            <a:pathLst>
              <a:path w="293341" h="293341">
                <a:moveTo>
                  <a:pt x="146671" y="0"/>
                </a:moveTo>
                <a:lnTo>
                  <a:pt x="146671" y="0"/>
                </a:lnTo>
                <a:cubicBezTo>
                  <a:pt x="227620" y="0"/>
                  <a:pt x="293341" y="65721"/>
                  <a:pt x="293341" y="146671"/>
                </a:cubicBezTo>
                <a:lnTo>
                  <a:pt x="293341" y="146671"/>
                </a:lnTo>
                <a:cubicBezTo>
                  <a:pt x="293341" y="227620"/>
                  <a:pt x="227620" y="293341"/>
                  <a:pt x="146671" y="293341"/>
                </a:cubicBezTo>
                <a:lnTo>
                  <a:pt x="146671" y="293341"/>
                </a:lnTo>
                <a:cubicBezTo>
                  <a:pt x="65721" y="293341"/>
                  <a:pt x="0" y="227620"/>
                  <a:pt x="0" y="146671"/>
                </a:cubicBezTo>
                <a:lnTo>
                  <a:pt x="0" y="146671"/>
                </a:lnTo>
                <a:cubicBezTo>
                  <a:pt x="0" y="65721"/>
                  <a:pt x="65721" y="0"/>
                  <a:pt x="146671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7" name="Shape 15"/>
          <p:cNvSpPr/>
          <p:nvPr/>
        </p:nvSpPr>
        <p:spPr>
          <a:xfrm>
            <a:off x="818147" y="3584265"/>
            <a:ext cx="128337" cy="128337"/>
          </a:xfrm>
          <a:custGeom>
            <a:avLst/>
            <a:gdLst/>
            <a:ahLst/>
            <a:cxnLst/>
            <a:rect l="l" t="t" r="r" b="b"/>
            <a:pathLst>
              <a:path w="128337" h="128337">
                <a:moveTo>
                  <a:pt x="120316" y="24063"/>
                </a:moveTo>
                <a:cubicBezTo>
                  <a:pt x="124752" y="24063"/>
                  <a:pt x="128337" y="27648"/>
                  <a:pt x="128337" y="32084"/>
                </a:cubicBezTo>
                <a:cubicBezTo>
                  <a:pt x="128337" y="36521"/>
                  <a:pt x="124752" y="40105"/>
                  <a:pt x="120316" y="40105"/>
                </a:cubicBezTo>
                <a:lnTo>
                  <a:pt x="68179" y="40105"/>
                </a:lnTo>
                <a:lnTo>
                  <a:pt x="68179" y="24063"/>
                </a:lnTo>
                <a:lnTo>
                  <a:pt x="120316" y="24063"/>
                </a:lnTo>
                <a:close/>
                <a:moveTo>
                  <a:pt x="80211" y="72189"/>
                </a:moveTo>
                <a:cubicBezTo>
                  <a:pt x="84647" y="72189"/>
                  <a:pt x="88232" y="75774"/>
                  <a:pt x="88232" y="80211"/>
                </a:cubicBezTo>
                <a:cubicBezTo>
                  <a:pt x="88232" y="84647"/>
                  <a:pt x="84647" y="88232"/>
                  <a:pt x="80211" y="88232"/>
                </a:cubicBezTo>
                <a:lnTo>
                  <a:pt x="64168" y="88232"/>
                </a:lnTo>
                <a:cubicBezTo>
                  <a:pt x="59732" y="88232"/>
                  <a:pt x="56147" y="84647"/>
                  <a:pt x="56147" y="80211"/>
                </a:cubicBezTo>
                <a:cubicBezTo>
                  <a:pt x="56147" y="75774"/>
                  <a:pt x="59732" y="72189"/>
                  <a:pt x="64168" y="72189"/>
                </a:cubicBezTo>
                <a:lnTo>
                  <a:pt x="80211" y="72189"/>
                </a:lnTo>
                <a:close/>
                <a:moveTo>
                  <a:pt x="96253" y="56147"/>
                </a:moveTo>
                <a:cubicBezTo>
                  <a:pt x="96253" y="60584"/>
                  <a:pt x="92668" y="64168"/>
                  <a:pt x="88232" y="64168"/>
                </a:cubicBezTo>
                <a:lnTo>
                  <a:pt x="76200" y="64168"/>
                </a:lnTo>
                <a:cubicBezTo>
                  <a:pt x="71763" y="64168"/>
                  <a:pt x="68179" y="60584"/>
                  <a:pt x="68179" y="56147"/>
                </a:cubicBezTo>
                <a:cubicBezTo>
                  <a:pt x="68179" y="51711"/>
                  <a:pt x="71763" y="48126"/>
                  <a:pt x="76200" y="48126"/>
                </a:cubicBezTo>
                <a:lnTo>
                  <a:pt x="88232" y="48126"/>
                </a:lnTo>
                <a:cubicBezTo>
                  <a:pt x="92668" y="48126"/>
                  <a:pt x="96253" y="51711"/>
                  <a:pt x="96253" y="56147"/>
                </a:cubicBezTo>
                <a:close/>
                <a:moveTo>
                  <a:pt x="72189" y="96253"/>
                </a:moveTo>
                <a:cubicBezTo>
                  <a:pt x="76626" y="96253"/>
                  <a:pt x="80211" y="99837"/>
                  <a:pt x="80211" y="104274"/>
                </a:cubicBezTo>
                <a:cubicBezTo>
                  <a:pt x="80211" y="108710"/>
                  <a:pt x="76626" y="112295"/>
                  <a:pt x="72189" y="112295"/>
                </a:cubicBezTo>
                <a:lnTo>
                  <a:pt x="56147" y="112295"/>
                </a:lnTo>
                <a:cubicBezTo>
                  <a:pt x="51711" y="112295"/>
                  <a:pt x="48126" y="108710"/>
                  <a:pt x="48126" y="104274"/>
                </a:cubicBezTo>
                <a:cubicBezTo>
                  <a:pt x="48126" y="99837"/>
                  <a:pt x="51711" y="96253"/>
                  <a:pt x="56147" y="96253"/>
                </a:cubicBezTo>
                <a:lnTo>
                  <a:pt x="72189" y="96253"/>
                </a:lnTo>
                <a:close/>
                <a:moveTo>
                  <a:pt x="50132" y="72189"/>
                </a:moveTo>
                <a:lnTo>
                  <a:pt x="50282" y="72189"/>
                </a:lnTo>
                <a:cubicBezTo>
                  <a:pt x="48928" y="74546"/>
                  <a:pt x="48126" y="77278"/>
                  <a:pt x="48126" y="80211"/>
                </a:cubicBezTo>
                <a:cubicBezTo>
                  <a:pt x="48126" y="83519"/>
                  <a:pt x="49129" y="86577"/>
                  <a:pt x="50833" y="89134"/>
                </a:cubicBezTo>
                <a:cubicBezTo>
                  <a:pt x="44592" y="91315"/>
                  <a:pt x="40105" y="97280"/>
                  <a:pt x="40105" y="104274"/>
                </a:cubicBezTo>
                <a:cubicBezTo>
                  <a:pt x="40105" y="107206"/>
                  <a:pt x="40882" y="109939"/>
                  <a:pt x="42261" y="112295"/>
                </a:cubicBezTo>
                <a:lnTo>
                  <a:pt x="40105" y="112295"/>
                </a:lnTo>
                <a:cubicBezTo>
                  <a:pt x="17947" y="112295"/>
                  <a:pt x="0" y="94348"/>
                  <a:pt x="0" y="72189"/>
                </a:cubicBezTo>
                <a:lnTo>
                  <a:pt x="0" y="56724"/>
                </a:lnTo>
                <a:cubicBezTo>
                  <a:pt x="0" y="46096"/>
                  <a:pt x="4236" y="35894"/>
                  <a:pt x="11756" y="28374"/>
                </a:cubicBezTo>
                <a:lnTo>
                  <a:pt x="14663" y="25467"/>
                </a:lnTo>
                <a:cubicBezTo>
                  <a:pt x="20679" y="19426"/>
                  <a:pt x="28851" y="16042"/>
                  <a:pt x="37348" y="16042"/>
                </a:cubicBezTo>
                <a:lnTo>
                  <a:pt x="44116" y="16042"/>
                </a:lnTo>
                <a:cubicBezTo>
                  <a:pt x="52964" y="16042"/>
                  <a:pt x="60158" y="23236"/>
                  <a:pt x="60158" y="32084"/>
                </a:cubicBezTo>
                <a:lnTo>
                  <a:pt x="60158" y="54142"/>
                </a:lnTo>
                <a:cubicBezTo>
                  <a:pt x="60158" y="59682"/>
                  <a:pt x="55671" y="64168"/>
                  <a:pt x="50132" y="64168"/>
                </a:cubicBezTo>
                <a:cubicBezTo>
                  <a:pt x="44592" y="64168"/>
                  <a:pt x="40105" y="59682"/>
                  <a:pt x="40105" y="54142"/>
                </a:cubicBezTo>
                <a:lnTo>
                  <a:pt x="40105" y="40105"/>
                </a:lnTo>
                <a:cubicBezTo>
                  <a:pt x="40105" y="37899"/>
                  <a:pt x="38301" y="36095"/>
                  <a:pt x="36095" y="36095"/>
                </a:cubicBezTo>
                <a:cubicBezTo>
                  <a:pt x="33889" y="36095"/>
                  <a:pt x="32084" y="37899"/>
                  <a:pt x="32084" y="40105"/>
                </a:cubicBezTo>
                <a:lnTo>
                  <a:pt x="32084" y="54142"/>
                </a:lnTo>
                <a:cubicBezTo>
                  <a:pt x="32084" y="64118"/>
                  <a:pt x="40155" y="72189"/>
                  <a:pt x="50132" y="72189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18" name="Text 16"/>
          <p:cNvSpPr/>
          <p:nvPr/>
        </p:nvSpPr>
        <p:spPr>
          <a:xfrm>
            <a:off x="1136698" y="3465095"/>
            <a:ext cx="2685907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point out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36698" y="3721768"/>
            <a:ext cx="2676740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highlight, indicate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136698" y="3978442"/>
            <a:ext cx="2676740" cy="201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5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study points out several limitations."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86683" y="4473456"/>
            <a:ext cx="5179308" cy="1008361"/>
          </a:xfrm>
          <a:custGeom>
            <a:avLst/>
            <a:gdLst/>
            <a:ahLst/>
            <a:cxnLst/>
            <a:rect l="l" t="t" r="r" b="b"/>
            <a:pathLst>
              <a:path w="5179308" h="1008361">
                <a:moveTo>
                  <a:pt x="73338" y="0"/>
                </a:moveTo>
                <a:lnTo>
                  <a:pt x="5105970" y="0"/>
                </a:lnTo>
                <a:cubicBezTo>
                  <a:pt x="5146474" y="0"/>
                  <a:pt x="5179308" y="32835"/>
                  <a:pt x="5179308" y="73338"/>
                </a:cubicBezTo>
                <a:lnTo>
                  <a:pt x="5179308" y="935023"/>
                </a:lnTo>
                <a:cubicBezTo>
                  <a:pt x="5179308" y="975526"/>
                  <a:pt x="5146474" y="1008361"/>
                  <a:pt x="5105970" y="1008361"/>
                </a:cubicBezTo>
                <a:lnTo>
                  <a:pt x="73338" y="1008361"/>
                </a:lnTo>
                <a:cubicBezTo>
                  <a:pt x="32862" y="1008361"/>
                  <a:pt x="0" y="975499"/>
                  <a:pt x="0" y="935023"/>
                </a:cubicBezTo>
                <a:lnTo>
                  <a:pt x="0" y="73338"/>
                </a:lnTo>
                <a:cubicBezTo>
                  <a:pt x="0" y="32862"/>
                  <a:pt x="32862" y="0"/>
                  <a:pt x="73338" y="0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22" name="Shape 20"/>
          <p:cNvSpPr/>
          <p:nvPr/>
        </p:nvSpPr>
        <p:spPr>
          <a:xfrm>
            <a:off x="733353" y="4656794"/>
            <a:ext cx="293341" cy="293341"/>
          </a:xfrm>
          <a:custGeom>
            <a:avLst/>
            <a:gdLst/>
            <a:ahLst/>
            <a:cxnLst/>
            <a:rect l="l" t="t" r="r" b="b"/>
            <a:pathLst>
              <a:path w="293341" h="293341">
                <a:moveTo>
                  <a:pt x="146671" y="0"/>
                </a:moveTo>
                <a:lnTo>
                  <a:pt x="146671" y="0"/>
                </a:lnTo>
                <a:cubicBezTo>
                  <a:pt x="227620" y="0"/>
                  <a:pt x="293341" y="65721"/>
                  <a:pt x="293341" y="146671"/>
                </a:cubicBezTo>
                <a:lnTo>
                  <a:pt x="293341" y="146671"/>
                </a:lnTo>
                <a:cubicBezTo>
                  <a:pt x="293341" y="227620"/>
                  <a:pt x="227620" y="293341"/>
                  <a:pt x="146671" y="293341"/>
                </a:cubicBezTo>
                <a:lnTo>
                  <a:pt x="146671" y="293341"/>
                </a:lnTo>
                <a:cubicBezTo>
                  <a:pt x="65721" y="293341"/>
                  <a:pt x="0" y="227620"/>
                  <a:pt x="0" y="146671"/>
                </a:cubicBezTo>
                <a:lnTo>
                  <a:pt x="0" y="146671"/>
                </a:lnTo>
                <a:cubicBezTo>
                  <a:pt x="0" y="65721"/>
                  <a:pt x="65721" y="0"/>
                  <a:pt x="146671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3" name="Shape 21"/>
          <p:cNvSpPr/>
          <p:nvPr/>
        </p:nvSpPr>
        <p:spPr>
          <a:xfrm>
            <a:off x="818147" y="4739296"/>
            <a:ext cx="128337" cy="128337"/>
          </a:xfrm>
          <a:custGeom>
            <a:avLst/>
            <a:gdLst/>
            <a:ahLst/>
            <a:cxnLst/>
            <a:rect l="l" t="t" r="r" b="b"/>
            <a:pathLst>
              <a:path w="128337" h="128337">
                <a:moveTo>
                  <a:pt x="10026" y="12032"/>
                </a:moveTo>
                <a:cubicBezTo>
                  <a:pt x="6693" y="12032"/>
                  <a:pt x="4011" y="14714"/>
                  <a:pt x="4011" y="18047"/>
                </a:cubicBezTo>
                <a:lnTo>
                  <a:pt x="4011" y="30079"/>
                </a:lnTo>
                <a:cubicBezTo>
                  <a:pt x="4011" y="33413"/>
                  <a:pt x="6693" y="36095"/>
                  <a:pt x="10026" y="36095"/>
                </a:cubicBezTo>
                <a:lnTo>
                  <a:pt x="22058" y="36095"/>
                </a:lnTo>
                <a:cubicBezTo>
                  <a:pt x="25392" y="36095"/>
                  <a:pt x="28074" y="33413"/>
                  <a:pt x="28074" y="30079"/>
                </a:cubicBezTo>
                <a:lnTo>
                  <a:pt x="28074" y="18047"/>
                </a:lnTo>
                <a:cubicBezTo>
                  <a:pt x="28074" y="14714"/>
                  <a:pt x="25392" y="12032"/>
                  <a:pt x="22058" y="12032"/>
                </a:cubicBezTo>
                <a:lnTo>
                  <a:pt x="10026" y="12032"/>
                </a:lnTo>
                <a:close/>
                <a:moveTo>
                  <a:pt x="48126" y="16042"/>
                </a:moveTo>
                <a:cubicBezTo>
                  <a:pt x="43690" y="16042"/>
                  <a:pt x="40105" y="19627"/>
                  <a:pt x="40105" y="24063"/>
                </a:cubicBezTo>
                <a:cubicBezTo>
                  <a:pt x="40105" y="28500"/>
                  <a:pt x="43690" y="32084"/>
                  <a:pt x="48126" y="32084"/>
                </a:cubicBezTo>
                <a:lnTo>
                  <a:pt x="120316" y="32084"/>
                </a:lnTo>
                <a:cubicBezTo>
                  <a:pt x="124752" y="32084"/>
                  <a:pt x="128337" y="28500"/>
                  <a:pt x="128337" y="24063"/>
                </a:cubicBezTo>
                <a:cubicBezTo>
                  <a:pt x="128337" y="19627"/>
                  <a:pt x="124752" y="16042"/>
                  <a:pt x="120316" y="16042"/>
                </a:cubicBezTo>
                <a:lnTo>
                  <a:pt x="48126" y="16042"/>
                </a:lnTo>
                <a:close/>
                <a:moveTo>
                  <a:pt x="48126" y="56147"/>
                </a:moveTo>
                <a:cubicBezTo>
                  <a:pt x="43690" y="56147"/>
                  <a:pt x="40105" y="59732"/>
                  <a:pt x="40105" y="64168"/>
                </a:cubicBezTo>
                <a:cubicBezTo>
                  <a:pt x="40105" y="68605"/>
                  <a:pt x="43690" y="72189"/>
                  <a:pt x="48126" y="72189"/>
                </a:cubicBezTo>
                <a:lnTo>
                  <a:pt x="120316" y="72189"/>
                </a:lnTo>
                <a:cubicBezTo>
                  <a:pt x="124752" y="72189"/>
                  <a:pt x="128337" y="68605"/>
                  <a:pt x="128337" y="64168"/>
                </a:cubicBezTo>
                <a:cubicBezTo>
                  <a:pt x="128337" y="59732"/>
                  <a:pt x="124752" y="56147"/>
                  <a:pt x="120316" y="56147"/>
                </a:cubicBezTo>
                <a:lnTo>
                  <a:pt x="48126" y="56147"/>
                </a:lnTo>
                <a:close/>
                <a:moveTo>
                  <a:pt x="48126" y="96253"/>
                </a:moveTo>
                <a:cubicBezTo>
                  <a:pt x="43690" y="96253"/>
                  <a:pt x="40105" y="99837"/>
                  <a:pt x="40105" y="104274"/>
                </a:cubicBezTo>
                <a:cubicBezTo>
                  <a:pt x="40105" y="108710"/>
                  <a:pt x="43690" y="112295"/>
                  <a:pt x="48126" y="112295"/>
                </a:cubicBezTo>
                <a:lnTo>
                  <a:pt x="120316" y="112295"/>
                </a:lnTo>
                <a:cubicBezTo>
                  <a:pt x="124752" y="112295"/>
                  <a:pt x="128337" y="108710"/>
                  <a:pt x="128337" y="104274"/>
                </a:cubicBezTo>
                <a:cubicBezTo>
                  <a:pt x="128337" y="99837"/>
                  <a:pt x="124752" y="96253"/>
                  <a:pt x="120316" y="96253"/>
                </a:cubicBezTo>
                <a:lnTo>
                  <a:pt x="48126" y="96253"/>
                </a:lnTo>
                <a:close/>
                <a:moveTo>
                  <a:pt x="4011" y="58153"/>
                </a:moveTo>
                <a:lnTo>
                  <a:pt x="4011" y="70184"/>
                </a:lnTo>
                <a:cubicBezTo>
                  <a:pt x="4011" y="73518"/>
                  <a:pt x="6693" y="76200"/>
                  <a:pt x="10026" y="76200"/>
                </a:cubicBezTo>
                <a:lnTo>
                  <a:pt x="22058" y="76200"/>
                </a:lnTo>
                <a:cubicBezTo>
                  <a:pt x="25392" y="76200"/>
                  <a:pt x="28074" y="73518"/>
                  <a:pt x="28074" y="70184"/>
                </a:cubicBezTo>
                <a:lnTo>
                  <a:pt x="28074" y="58153"/>
                </a:lnTo>
                <a:cubicBezTo>
                  <a:pt x="28074" y="54819"/>
                  <a:pt x="25392" y="52137"/>
                  <a:pt x="22058" y="52137"/>
                </a:cubicBezTo>
                <a:lnTo>
                  <a:pt x="10026" y="52137"/>
                </a:lnTo>
                <a:cubicBezTo>
                  <a:pt x="6693" y="52137"/>
                  <a:pt x="4011" y="54819"/>
                  <a:pt x="4011" y="58153"/>
                </a:cubicBezTo>
                <a:close/>
                <a:moveTo>
                  <a:pt x="10026" y="92242"/>
                </a:moveTo>
                <a:cubicBezTo>
                  <a:pt x="6693" y="92242"/>
                  <a:pt x="4011" y="94924"/>
                  <a:pt x="4011" y="98258"/>
                </a:cubicBezTo>
                <a:lnTo>
                  <a:pt x="4011" y="110289"/>
                </a:lnTo>
                <a:cubicBezTo>
                  <a:pt x="4011" y="113623"/>
                  <a:pt x="6693" y="116305"/>
                  <a:pt x="10026" y="116305"/>
                </a:cubicBezTo>
                <a:lnTo>
                  <a:pt x="22058" y="116305"/>
                </a:lnTo>
                <a:cubicBezTo>
                  <a:pt x="25392" y="116305"/>
                  <a:pt x="28074" y="113623"/>
                  <a:pt x="28074" y="110289"/>
                </a:cubicBezTo>
                <a:lnTo>
                  <a:pt x="28074" y="98258"/>
                </a:lnTo>
                <a:cubicBezTo>
                  <a:pt x="28074" y="94924"/>
                  <a:pt x="25392" y="92242"/>
                  <a:pt x="22058" y="92242"/>
                </a:cubicBezTo>
                <a:lnTo>
                  <a:pt x="10026" y="92242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24" name="Text 22"/>
          <p:cNvSpPr/>
          <p:nvPr/>
        </p:nvSpPr>
        <p:spPr>
          <a:xfrm>
            <a:off x="1136698" y="4620126"/>
            <a:ext cx="2218394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 out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136698" y="4876800"/>
            <a:ext cx="2209227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present, explain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136698" y="5133474"/>
            <a:ext cx="2209227" cy="201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5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"This paper sets out to examine..."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86683" y="5628487"/>
            <a:ext cx="5179308" cy="1008361"/>
          </a:xfrm>
          <a:custGeom>
            <a:avLst/>
            <a:gdLst/>
            <a:ahLst/>
            <a:cxnLst/>
            <a:rect l="l" t="t" r="r" b="b"/>
            <a:pathLst>
              <a:path w="5179308" h="1008361">
                <a:moveTo>
                  <a:pt x="73338" y="0"/>
                </a:moveTo>
                <a:lnTo>
                  <a:pt x="5105970" y="0"/>
                </a:lnTo>
                <a:cubicBezTo>
                  <a:pt x="5146474" y="0"/>
                  <a:pt x="5179308" y="32835"/>
                  <a:pt x="5179308" y="73338"/>
                </a:cubicBezTo>
                <a:lnTo>
                  <a:pt x="5179308" y="935023"/>
                </a:lnTo>
                <a:cubicBezTo>
                  <a:pt x="5179308" y="975526"/>
                  <a:pt x="5146474" y="1008361"/>
                  <a:pt x="5105970" y="1008361"/>
                </a:cubicBezTo>
                <a:lnTo>
                  <a:pt x="73338" y="1008361"/>
                </a:lnTo>
                <a:cubicBezTo>
                  <a:pt x="32862" y="1008361"/>
                  <a:pt x="0" y="975499"/>
                  <a:pt x="0" y="935023"/>
                </a:cubicBezTo>
                <a:lnTo>
                  <a:pt x="0" y="73338"/>
                </a:lnTo>
                <a:cubicBezTo>
                  <a:pt x="0" y="32862"/>
                  <a:pt x="32862" y="0"/>
                  <a:pt x="73338" y="0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28" name="Shape 26"/>
          <p:cNvSpPr/>
          <p:nvPr/>
        </p:nvSpPr>
        <p:spPr>
          <a:xfrm>
            <a:off x="733353" y="5811826"/>
            <a:ext cx="293341" cy="293341"/>
          </a:xfrm>
          <a:custGeom>
            <a:avLst/>
            <a:gdLst/>
            <a:ahLst/>
            <a:cxnLst/>
            <a:rect l="l" t="t" r="r" b="b"/>
            <a:pathLst>
              <a:path w="293341" h="293341">
                <a:moveTo>
                  <a:pt x="146671" y="0"/>
                </a:moveTo>
                <a:lnTo>
                  <a:pt x="146671" y="0"/>
                </a:lnTo>
                <a:cubicBezTo>
                  <a:pt x="227620" y="0"/>
                  <a:pt x="293341" y="65721"/>
                  <a:pt x="293341" y="146671"/>
                </a:cubicBezTo>
                <a:lnTo>
                  <a:pt x="293341" y="146671"/>
                </a:lnTo>
                <a:cubicBezTo>
                  <a:pt x="293341" y="227620"/>
                  <a:pt x="227620" y="293341"/>
                  <a:pt x="146671" y="293341"/>
                </a:cubicBezTo>
                <a:lnTo>
                  <a:pt x="146671" y="293341"/>
                </a:lnTo>
                <a:cubicBezTo>
                  <a:pt x="65721" y="293341"/>
                  <a:pt x="0" y="227620"/>
                  <a:pt x="0" y="146671"/>
                </a:cubicBezTo>
                <a:lnTo>
                  <a:pt x="0" y="146671"/>
                </a:lnTo>
                <a:cubicBezTo>
                  <a:pt x="0" y="65721"/>
                  <a:pt x="65721" y="0"/>
                  <a:pt x="146671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9" name="Shape 27"/>
          <p:cNvSpPr/>
          <p:nvPr/>
        </p:nvSpPr>
        <p:spPr>
          <a:xfrm>
            <a:off x="818147" y="5894328"/>
            <a:ext cx="128337" cy="128337"/>
          </a:xfrm>
          <a:custGeom>
            <a:avLst/>
            <a:gdLst/>
            <a:ahLst/>
            <a:cxnLst/>
            <a:rect l="l" t="t" r="r" b="b"/>
            <a:pathLst>
              <a:path w="128337" h="128337">
                <a:moveTo>
                  <a:pt x="104274" y="52137"/>
                </a:moveTo>
                <a:cubicBezTo>
                  <a:pt x="104274" y="63642"/>
                  <a:pt x="100539" y="74270"/>
                  <a:pt x="94247" y="82893"/>
                </a:cubicBezTo>
                <a:lnTo>
                  <a:pt x="125981" y="114651"/>
                </a:lnTo>
                <a:cubicBezTo>
                  <a:pt x="129114" y="117784"/>
                  <a:pt x="129114" y="122873"/>
                  <a:pt x="125981" y="126006"/>
                </a:cubicBezTo>
                <a:cubicBezTo>
                  <a:pt x="122847" y="129139"/>
                  <a:pt x="117759" y="129139"/>
                  <a:pt x="114626" y="126006"/>
                </a:cubicBezTo>
                <a:lnTo>
                  <a:pt x="82893" y="94247"/>
                </a:lnTo>
                <a:cubicBezTo>
                  <a:pt x="74270" y="100539"/>
                  <a:pt x="63642" y="104274"/>
                  <a:pt x="52137" y="104274"/>
                </a:cubicBezTo>
                <a:cubicBezTo>
                  <a:pt x="23336" y="104274"/>
                  <a:pt x="0" y="80937"/>
                  <a:pt x="0" y="52137"/>
                </a:cubicBezTo>
                <a:cubicBezTo>
                  <a:pt x="0" y="23336"/>
                  <a:pt x="23336" y="0"/>
                  <a:pt x="52137" y="0"/>
                </a:cubicBezTo>
                <a:cubicBezTo>
                  <a:pt x="80937" y="0"/>
                  <a:pt x="104274" y="23336"/>
                  <a:pt x="104274" y="52137"/>
                </a:cubicBezTo>
                <a:close/>
                <a:moveTo>
                  <a:pt x="52137" y="28074"/>
                </a:moveTo>
                <a:cubicBezTo>
                  <a:pt x="48803" y="28074"/>
                  <a:pt x="46121" y="30756"/>
                  <a:pt x="46121" y="34089"/>
                </a:cubicBezTo>
                <a:lnTo>
                  <a:pt x="46121" y="46121"/>
                </a:lnTo>
                <a:lnTo>
                  <a:pt x="34089" y="46121"/>
                </a:lnTo>
                <a:cubicBezTo>
                  <a:pt x="30756" y="46121"/>
                  <a:pt x="28074" y="48803"/>
                  <a:pt x="28074" y="52137"/>
                </a:cubicBezTo>
                <a:cubicBezTo>
                  <a:pt x="28074" y="55471"/>
                  <a:pt x="30756" y="58153"/>
                  <a:pt x="34089" y="58153"/>
                </a:cubicBezTo>
                <a:lnTo>
                  <a:pt x="46121" y="58153"/>
                </a:lnTo>
                <a:lnTo>
                  <a:pt x="46121" y="70184"/>
                </a:lnTo>
                <a:cubicBezTo>
                  <a:pt x="46121" y="73518"/>
                  <a:pt x="48803" y="76200"/>
                  <a:pt x="52137" y="76200"/>
                </a:cubicBezTo>
                <a:cubicBezTo>
                  <a:pt x="55471" y="76200"/>
                  <a:pt x="58153" y="73518"/>
                  <a:pt x="58153" y="70184"/>
                </a:cubicBezTo>
                <a:lnTo>
                  <a:pt x="58153" y="58153"/>
                </a:lnTo>
                <a:lnTo>
                  <a:pt x="70184" y="58153"/>
                </a:lnTo>
                <a:cubicBezTo>
                  <a:pt x="73518" y="58153"/>
                  <a:pt x="76200" y="55471"/>
                  <a:pt x="76200" y="52137"/>
                </a:cubicBezTo>
                <a:cubicBezTo>
                  <a:pt x="76200" y="48803"/>
                  <a:pt x="73518" y="46121"/>
                  <a:pt x="70184" y="46121"/>
                </a:cubicBezTo>
                <a:lnTo>
                  <a:pt x="58153" y="46121"/>
                </a:lnTo>
                <a:lnTo>
                  <a:pt x="58153" y="34089"/>
                </a:lnTo>
                <a:cubicBezTo>
                  <a:pt x="58153" y="30756"/>
                  <a:pt x="55471" y="28074"/>
                  <a:pt x="52137" y="28074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30" name="Text 28"/>
          <p:cNvSpPr/>
          <p:nvPr/>
        </p:nvSpPr>
        <p:spPr>
          <a:xfrm>
            <a:off x="1136698" y="5775158"/>
            <a:ext cx="3309257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follow up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1136698" y="6031832"/>
            <a:ext cx="3300090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investigate further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136698" y="6288505"/>
            <a:ext cx="3300090" cy="201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5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"Future studies should follow up on these findings."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204972" y="1228367"/>
            <a:ext cx="5619320" cy="5628487"/>
          </a:xfrm>
          <a:custGeom>
            <a:avLst/>
            <a:gdLst/>
            <a:ahLst/>
            <a:cxnLst/>
            <a:rect l="l" t="t" r="r" b="b"/>
            <a:pathLst>
              <a:path w="5619320" h="5628487">
                <a:moveTo>
                  <a:pt x="36668" y="0"/>
                </a:moveTo>
                <a:lnTo>
                  <a:pt x="5582653" y="0"/>
                </a:lnTo>
                <a:cubicBezTo>
                  <a:pt x="5602904" y="0"/>
                  <a:pt x="5619320" y="16417"/>
                  <a:pt x="5619320" y="36668"/>
                </a:cubicBezTo>
                <a:lnTo>
                  <a:pt x="5619320" y="5518461"/>
                </a:lnTo>
                <a:cubicBezTo>
                  <a:pt x="5619320" y="5579227"/>
                  <a:pt x="5570060" y="5628487"/>
                  <a:pt x="5509294" y="5628487"/>
                </a:cubicBezTo>
                <a:lnTo>
                  <a:pt x="110026" y="5628487"/>
                </a:lnTo>
                <a:cubicBezTo>
                  <a:pt x="49260" y="5628487"/>
                  <a:pt x="0" y="5579227"/>
                  <a:pt x="0" y="5518461"/>
                </a:cubicBezTo>
                <a:lnTo>
                  <a:pt x="0" y="36668"/>
                </a:lnTo>
                <a:cubicBezTo>
                  <a:pt x="0" y="16430"/>
                  <a:pt x="16430" y="0"/>
                  <a:pt x="3666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37504" dist="91669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204972" y="1228367"/>
            <a:ext cx="5619320" cy="36668"/>
          </a:xfrm>
          <a:custGeom>
            <a:avLst/>
            <a:gdLst/>
            <a:ahLst/>
            <a:cxnLst/>
            <a:rect l="l" t="t" r="r" b="b"/>
            <a:pathLst>
              <a:path w="5619320" h="36668">
                <a:moveTo>
                  <a:pt x="36668" y="0"/>
                </a:moveTo>
                <a:lnTo>
                  <a:pt x="5582653" y="0"/>
                </a:lnTo>
                <a:cubicBezTo>
                  <a:pt x="5602904" y="0"/>
                  <a:pt x="5619320" y="16417"/>
                  <a:pt x="5619320" y="36668"/>
                </a:cubicBezTo>
                <a:lnTo>
                  <a:pt x="5619320" y="36668"/>
                </a:lnTo>
                <a:lnTo>
                  <a:pt x="0" y="36668"/>
                </a:lnTo>
                <a:lnTo>
                  <a:pt x="0" y="36668"/>
                </a:lnTo>
                <a:cubicBezTo>
                  <a:pt x="0" y="16430"/>
                  <a:pt x="16430" y="0"/>
                  <a:pt x="36668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5" name="Shape 33"/>
          <p:cNvSpPr/>
          <p:nvPr/>
        </p:nvSpPr>
        <p:spPr>
          <a:xfrm>
            <a:off x="6424978" y="1466707"/>
            <a:ext cx="513347" cy="513347"/>
          </a:xfrm>
          <a:custGeom>
            <a:avLst/>
            <a:gdLst/>
            <a:ahLst/>
            <a:cxnLst/>
            <a:rect l="l" t="t" r="r" b="b"/>
            <a:pathLst>
              <a:path w="513347" h="513347">
                <a:moveTo>
                  <a:pt x="110005" y="0"/>
                </a:moveTo>
                <a:lnTo>
                  <a:pt x="403342" y="0"/>
                </a:lnTo>
                <a:cubicBezTo>
                  <a:pt x="464056" y="0"/>
                  <a:pt x="513347" y="49292"/>
                  <a:pt x="513347" y="110005"/>
                </a:cubicBezTo>
                <a:lnTo>
                  <a:pt x="513347" y="403342"/>
                </a:lnTo>
                <a:cubicBezTo>
                  <a:pt x="513347" y="464096"/>
                  <a:pt x="464096" y="513347"/>
                  <a:pt x="403342" y="513347"/>
                </a:cubicBezTo>
                <a:lnTo>
                  <a:pt x="110005" y="513347"/>
                </a:lnTo>
                <a:cubicBezTo>
                  <a:pt x="49251" y="513347"/>
                  <a:pt x="0" y="464096"/>
                  <a:pt x="0" y="403342"/>
                </a:cubicBezTo>
                <a:lnTo>
                  <a:pt x="0" y="110005"/>
                </a:lnTo>
                <a:cubicBezTo>
                  <a:pt x="0" y="49292"/>
                  <a:pt x="49292" y="0"/>
                  <a:pt x="110005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6" name="Shape 34"/>
          <p:cNvSpPr/>
          <p:nvPr/>
        </p:nvSpPr>
        <p:spPr>
          <a:xfrm>
            <a:off x="6571649" y="1613377"/>
            <a:ext cx="220006" cy="220006"/>
          </a:xfrm>
          <a:custGeom>
            <a:avLst/>
            <a:gdLst/>
            <a:ahLst/>
            <a:cxnLst/>
            <a:rect l="l" t="t" r="r" b="b"/>
            <a:pathLst>
              <a:path w="220006" h="220006">
                <a:moveTo>
                  <a:pt x="85940" y="20626"/>
                </a:moveTo>
                <a:lnTo>
                  <a:pt x="134066" y="20626"/>
                </a:lnTo>
                <a:cubicBezTo>
                  <a:pt x="135957" y="20626"/>
                  <a:pt x="137504" y="22172"/>
                  <a:pt x="137504" y="24063"/>
                </a:cubicBezTo>
                <a:lnTo>
                  <a:pt x="137504" y="41251"/>
                </a:lnTo>
                <a:lnTo>
                  <a:pt x="82502" y="41251"/>
                </a:lnTo>
                <a:lnTo>
                  <a:pt x="82502" y="24063"/>
                </a:lnTo>
                <a:cubicBezTo>
                  <a:pt x="82502" y="22172"/>
                  <a:pt x="84049" y="20626"/>
                  <a:pt x="85940" y="20626"/>
                </a:cubicBezTo>
                <a:close/>
                <a:moveTo>
                  <a:pt x="61877" y="24063"/>
                </a:moveTo>
                <a:lnTo>
                  <a:pt x="61877" y="41251"/>
                </a:lnTo>
                <a:lnTo>
                  <a:pt x="27501" y="41251"/>
                </a:lnTo>
                <a:cubicBezTo>
                  <a:pt x="12332" y="41251"/>
                  <a:pt x="0" y="53583"/>
                  <a:pt x="0" y="68752"/>
                </a:cubicBezTo>
                <a:lnTo>
                  <a:pt x="0" y="110003"/>
                </a:lnTo>
                <a:lnTo>
                  <a:pt x="220006" y="110003"/>
                </a:lnTo>
                <a:lnTo>
                  <a:pt x="220006" y="68752"/>
                </a:lnTo>
                <a:cubicBezTo>
                  <a:pt x="220006" y="53583"/>
                  <a:pt x="207674" y="41251"/>
                  <a:pt x="192505" y="41251"/>
                </a:cubicBezTo>
                <a:lnTo>
                  <a:pt x="158129" y="41251"/>
                </a:lnTo>
                <a:lnTo>
                  <a:pt x="158129" y="24063"/>
                </a:lnTo>
                <a:cubicBezTo>
                  <a:pt x="158129" y="10785"/>
                  <a:pt x="147344" y="0"/>
                  <a:pt x="134066" y="0"/>
                </a:cubicBezTo>
                <a:lnTo>
                  <a:pt x="85940" y="0"/>
                </a:lnTo>
                <a:cubicBezTo>
                  <a:pt x="72662" y="0"/>
                  <a:pt x="61877" y="10785"/>
                  <a:pt x="61877" y="24063"/>
                </a:cubicBezTo>
                <a:close/>
                <a:moveTo>
                  <a:pt x="220006" y="130629"/>
                </a:moveTo>
                <a:lnTo>
                  <a:pt x="137504" y="130629"/>
                </a:lnTo>
                <a:lnTo>
                  <a:pt x="137504" y="137504"/>
                </a:lnTo>
                <a:cubicBezTo>
                  <a:pt x="137504" y="145109"/>
                  <a:pt x="131359" y="151254"/>
                  <a:pt x="123753" y="151254"/>
                </a:cubicBezTo>
                <a:lnTo>
                  <a:pt x="96253" y="151254"/>
                </a:lnTo>
                <a:cubicBezTo>
                  <a:pt x="88647" y="151254"/>
                  <a:pt x="82502" y="145109"/>
                  <a:pt x="82502" y="137504"/>
                </a:cubicBezTo>
                <a:lnTo>
                  <a:pt x="82502" y="130629"/>
                </a:lnTo>
                <a:lnTo>
                  <a:pt x="0" y="130629"/>
                </a:lnTo>
                <a:lnTo>
                  <a:pt x="0" y="178755"/>
                </a:lnTo>
                <a:cubicBezTo>
                  <a:pt x="0" y="193923"/>
                  <a:pt x="12332" y="206256"/>
                  <a:pt x="27501" y="206256"/>
                </a:cubicBezTo>
                <a:lnTo>
                  <a:pt x="192505" y="206256"/>
                </a:lnTo>
                <a:cubicBezTo>
                  <a:pt x="207674" y="206256"/>
                  <a:pt x="220006" y="193923"/>
                  <a:pt x="220006" y="178755"/>
                </a:cubicBezTo>
                <a:lnTo>
                  <a:pt x="220006" y="130629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37" name="Text 35"/>
          <p:cNvSpPr/>
          <p:nvPr/>
        </p:nvSpPr>
        <p:spPr>
          <a:xfrm>
            <a:off x="7084996" y="1576710"/>
            <a:ext cx="1796716" cy="2933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32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Business Context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424978" y="2163392"/>
            <a:ext cx="5179308" cy="1008361"/>
          </a:xfrm>
          <a:custGeom>
            <a:avLst/>
            <a:gdLst/>
            <a:ahLst/>
            <a:cxnLst/>
            <a:rect l="l" t="t" r="r" b="b"/>
            <a:pathLst>
              <a:path w="5179308" h="1008361">
                <a:moveTo>
                  <a:pt x="73338" y="0"/>
                </a:moveTo>
                <a:lnTo>
                  <a:pt x="5105970" y="0"/>
                </a:lnTo>
                <a:cubicBezTo>
                  <a:pt x="5146474" y="0"/>
                  <a:pt x="5179308" y="32835"/>
                  <a:pt x="5179308" y="73338"/>
                </a:cubicBezTo>
                <a:lnTo>
                  <a:pt x="5179308" y="935023"/>
                </a:lnTo>
                <a:cubicBezTo>
                  <a:pt x="5179308" y="975526"/>
                  <a:pt x="5146474" y="1008361"/>
                  <a:pt x="5105970" y="1008361"/>
                </a:cubicBezTo>
                <a:lnTo>
                  <a:pt x="73338" y="1008361"/>
                </a:lnTo>
                <a:cubicBezTo>
                  <a:pt x="32862" y="1008361"/>
                  <a:pt x="0" y="975499"/>
                  <a:pt x="0" y="935023"/>
                </a:cubicBezTo>
                <a:lnTo>
                  <a:pt x="0" y="73338"/>
                </a:lnTo>
                <a:cubicBezTo>
                  <a:pt x="0" y="32862"/>
                  <a:pt x="32862" y="0"/>
                  <a:pt x="73338" y="0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39" name="Shape 37"/>
          <p:cNvSpPr/>
          <p:nvPr/>
        </p:nvSpPr>
        <p:spPr>
          <a:xfrm>
            <a:off x="6571649" y="2346731"/>
            <a:ext cx="293341" cy="293341"/>
          </a:xfrm>
          <a:custGeom>
            <a:avLst/>
            <a:gdLst/>
            <a:ahLst/>
            <a:cxnLst/>
            <a:rect l="l" t="t" r="r" b="b"/>
            <a:pathLst>
              <a:path w="293341" h="293341">
                <a:moveTo>
                  <a:pt x="146671" y="0"/>
                </a:moveTo>
                <a:lnTo>
                  <a:pt x="146671" y="0"/>
                </a:lnTo>
                <a:cubicBezTo>
                  <a:pt x="227620" y="0"/>
                  <a:pt x="293341" y="65721"/>
                  <a:pt x="293341" y="146671"/>
                </a:cubicBezTo>
                <a:lnTo>
                  <a:pt x="293341" y="146671"/>
                </a:lnTo>
                <a:cubicBezTo>
                  <a:pt x="293341" y="227620"/>
                  <a:pt x="227620" y="293341"/>
                  <a:pt x="146671" y="293341"/>
                </a:cubicBezTo>
                <a:lnTo>
                  <a:pt x="146671" y="293341"/>
                </a:lnTo>
                <a:cubicBezTo>
                  <a:pt x="65721" y="293341"/>
                  <a:pt x="0" y="227620"/>
                  <a:pt x="0" y="146671"/>
                </a:cubicBezTo>
                <a:lnTo>
                  <a:pt x="0" y="146671"/>
                </a:lnTo>
                <a:cubicBezTo>
                  <a:pt x="0" y="65721"/>
                  <a:pt x="65721" y="0"/>
                  <a:pt x="146671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0" name="Shape 38"/>
          <p:cNvSpPr/>
          <p:nvPr/>
        </p:nvSpPr>
        <p:spPr>
          <a:xfrm>
            <a:off x="6648421" y="2429233"/>
            <a:ext cx="144379" cy="128337"/>
          </a:xfrm>
          <a:custGeom>
            <a:avLst/>
            <a:gdLst/>
            <a:ahLst/>
            <a:cxnLst/>
            <a:rect l="l" t="t" r="r" b="b"/>
            <a:pathLst>
              <a:path w="144379" h="128337">
                <a:moveTo>
                  <a:pt x="72189" y="8021"/>
                </a:moveTo>
                <a:cubicBezTo>
                  <a:pt x="51936" y="8021"/>
                  <a:pt x="35719" y="17245"/>
                  <a:pt x="23913" y="28224"/>
                </a:cubicBezTo>
                <a:cubicBezTo>
                  <a:pt x="12182" y="39128"/>
                  <a:pt x="4336" y="52137"/>
                  <a:pt x="602" y="61085"/>
                </a:cubicBezTo>
                <a:cubicBezTo>
                  <a:pt x="-226" y="63066"/>
                  <a:pt x="-226" y="65271"/>
                  <a:pt x="602" y="67252"/>
                </a:cubicBezTo>
                <a:cubicBezTo>
                  <a:pt x="4336" y="76200"/>
                  <a:pt x="12182" y="89234"/>
                  <a:pt x="23913" y="100113"/>
                </a:cubicBezTo>
                <a:cubicBezTo>
                  <a:pt x="35719" y="111067"/>
                  <a:pt x="51936" y="120316"/>
                  <a:pt x="72189" y="120316"/>
                </a:cubicBezTo>
                <a:cubicBezTo>
                  <a:pt x="92443" y="120316"/>
                  <a:pt x="108660" y="111092"/>
                  <a:pt x="120466" y="100113"/>
                </a:cubicBezTo>
                <a:cubicBezTo>
                  <a:pt x="132197" y="89209"/>
                  <a:pt x="140043" y="76200"/>
                  <a:pt x="143777" y="67252"/>
                </a:cubicBezTo>
                <a:cubicBezTo>
                  <a:pt x="144605" y="65271"/>
                  <a:pt x="144605" y="63066"/>
                  <a:pt x="143777" y="61085"/>
                </a:cubicBezTo>
                <a:cubicBezTo>
                  <a:pt x="140043" y="52137"/>
                  <a:pt x="132197" y="39103"/>
                  <a:pt x="120466" y="28224"/>
                </a:cubicBezTo>
                <a:cubicBezTo>
                  <a:pt x="108660" y="17270"/>
                  <a:pt x="92443" y="8021"/>
                  <a:pt x="72189" y="8021"/>
                </a:cubicBezTo>
                <a:close/>
                <a:moveTo>
                  <a:pt x="36095" y="64168"/>
                </a:moveTo>
                <a:cubicBezTo>
                  <a:pt x="36095" y="44247"/>
                  <a:pt x="52268" y="28074"/>
                  <a:pt x="72189" y="28074"/>
                </a:cubicBezTo>
                <a:cubicBezTo>
                  <a:pt x="92111" y="28074"/>
                  <a:pt x="108284" y="44247"/>
                  <a:pt x="108284" y="64168"/>
                </a:cubicBezTo>
                <a:cubicBezTo>
                  <a:pt x="108284" y="84090"/>
                  <a:pt x="92111" y="100263"/>
                  <a:pt x="72189" y="100263"/>
                </a:cubicBezTo>
                <a:cubicBezTo>
                  <a:pt x="52268" y="100263"/>
                  <a:pt x="36095" y="84090"/>
                  <a:pt x="36095" y="64168"/>
                </a:cubicBezTo>
                <a:close/>
                <a:moveTo>
                  <a:pt x="72189" y="48126"/>
                </a:moveTo>
                <a:cubicBezTo>
                  <a:pt x="72189" y="56975"/>
                  <a:pt x="64996" y="64168"/>
                  <a:pt x="56147" y="64168"/>
                </a:cubicBezTo>
                <a:cubicBezTo>
                  <a:pt x="53265" y="64168"/>
                  <a:pt x="50558" y="63416"/>
                  <a:pt x="48202" y="62063"/>
                </a:cubicBezTo>
                <a:cubicBezTo>
                  <a:pt x="47951" y="64795"/>
                  <a:pt x="48176" y="67602"/>
                  <a:pt x="48928" y="70385"/>
                </a:cubicBezTo>
                <a:cubicBezTo>
                  <a:pt x="52362" y="83218"/>
                  <a:pt x="65572" y="90838"/>
                  <a:pt x="78406" y="87404"/>
                </a:cubicBezTo>
                <a:cubicBezTo>
                  <a:pt x="91239" y="83970"/>
                  <a:pt x="98859" y="70761"/>
                  <a:pt x="95425" y="57927"/>
                </a:cubicBezTo>
                <a:cubicBezTo>
                  <a:pt x="92367" y="46472"/>
                  <a:pt x="81514" y="39178"/>
                  <a:pt x="70084" y="40180"/>
                </a:cubicBezTo>
                <a:cubicBezTo>
                  <a:pt x="71412" y="42512"/>
                  <a:pt x="72189" y="45219"/>
                  <a:pt x="72189" y="48126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41" name="Text 39"/>
          <p:cNvSpPr/>
          <p:nvPr/>
        </p:nvSpPr>
        <p:spPr>
          <a:xfrm>
            <a:off x="6974993" y="2310063"/>
            <a:ext cx="3080084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 over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974993" y="2566737"/>
            <a:ext cx="3070917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review, examine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974993" y="2823411"/>
            <a:ext cx="3070917" cy="201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5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"Let's go over the proposal before the meeting."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424978" y="3318424"/>
            <a:ext cx="5179308" cy="1008361"/>
          </a:xfrm>
          <a:custGeom>
            <a:avLst/>
            <a:gdLst/>
            <a:ahLst/>
            <a:cxnLst/>
            <a:rect l="l" t="t" r="r" b="b"/>
            <a:pathLst>
              <a:path w="5179308" h="1008361">
                <a:moveTo>
                  <a:pt x="73338" y="0"/>
                </a:moveTo>
                <a:lnTo>
                  <a:pt x="5105970" y="0"/>
                </a:lnTo>
                <a:cubicBezTo>
                  <a:pt x="5146474" y="0"/>
                  <a:pt x="5179308" y="32835"/>
                  <a:pt x="5179308" y="73338"/>
                </a:cubicBezTo>
                <a:lnTo>
                  <a:pt x="5179308" y="935023"/>
                </a:lnTo>
                <a:cubicBezTo>
                  <a:pt x="5179308" y="975526"/>
                  <a:pt x="5146474" y="1008361"/>
                  <a:pt x="5105970" y="1008361"/>
                </a:cubicBezTo>
                <a:lnTo>
                  <a:pt x="73338" y="1008361"/>
                </a:lnTo>
                <a:cubicBezTo>
                  <a:pt x="32862" y="1008361"/>
                  <a:pt x="0" y="975499"/>
                  <a:pt x="0" y="935023"/>
                </a:cubicBezTo>
                <a:lnTo>
                  <a:pt x="0" y="73338"/>
                </a:lnTo>
                <a:cubicBezTo>
                  <a:pt x="0" y="32862"/>
                  <a:pt x="32862" y="0"/>
                  <a:pt x="73338" y="0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45" name="Shape 43"/>
          <p:cNvSpPr/>
          <p:nvPr/>
        </p:nvSpPr>
        <p:spPr>
          <a:xfrm>
            <a:off x="6571649" y="3501762"/>
            <a:ext cx="293341" cy="293341"/>
          </a:xfrm>
          <a:custGeom>
            <a:avLst/>
            <a:gdLst/>
            <a:ahLst/>
            <a:cxnLst/>
            <a:rect l="l" t="t" r="r" b="b"/>
            <a:pathLst>
              <a:path w="293341" h="293341">
                <a:moveTo>
                  <a:pt x="146671" y="0"/>
                </a:moveTo>
                <a:lnTo>
                  <a:pt x="146671" y="0"/>
                </a:lnTo>
                <a:cubicBezTo>
                  <a:pt x="227620" y="0"/>
                  <a:pt x="293341" y="65721"/>
                  <a:pt x="293341" y="146671"/>
                </a:cubicBezTo>
                <a:lnTo>
                  <a:pt x="293341" y="146671"/>
                </a:lnTo>
                <a:cubicBezTo>
                  <a:pt x="293341" y="227620"/>
                  <a:pt x="227620" y="293341"/>
                  <a:pt x="146671" y="293341"/>
                </a:cubicBezTo>
                <a:lnTo>
                  <a:pt x="146671" y="293341"/>
                </a:lnTo>
                <a:cubicBezTo>
                  <a:pt x="65721" y="293341"/>
                  <a:pt x="0" y="227620"/>
                  <a:pt x="0" y="146671"/>
                </a:cubicBezTo>
                <a:lnTo>
                  <a:pt x="0" y="146671"/>
                </a:lnTo>
                <a:cubicBezTo>
                  <a:pt x="0" y="65721"/>
                  <a:pt x="65721" y="0"/>
                  <a:pt x="146671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6" name="Shape 44"/>
          <p:cNvSpPr/>
          <p:nvPr/>
        </p:nvSpPr>
        <p:spPr>
          <a:xfrm>
            <a:off x="6656443" y="3584265"/>
            <a:ext cx="128337" cy="128337"/>
          </a:xfrm>
          <a:custGeom>
            <a:avLst/>
            <a:gdLst/>
            <a:ahLst/>
            <a:cxnLst/>
            <a:rect l="l" t="t" r="r" b="b"/>
            <a:pathLst>
              <a:path w="128337" h="128337">
                <a:moveTo>
                  <a:pt x="64168" y="128337"/>
                </a:moveTo>
                <a:cubicBezTo>
                  <a:pt x="99584" y="128337"/>
                  <a:pt x="128337" y="99584"/>
                  <a:pt x="128337" y="64168"/>
                </a:cubicBezTo>
                <a:cubicBezTo>
                  <a:pt x="128337" y="28753"/>
                  <a:pt x="99584" y="0"/>
                  <a:pt x="64168" y="0"/>
                </a:cubicBezTo>
                <a:cubicBezTo>
                  <a:pt x="28753" y="0"/>
                  <a:pt x="0" y="28753"/>
                  <a:pt x="0" y="64168"/>
                </a:cubicBezTo>
                <a:cubicBezTo>
                  <a:pt x="0" y="99584"/>
                  <a:pt x="28753" y="128337"/>
                  <a:pt x="64168" y="128337"/>
                </a:cubicBezTo>
                <a:close/>
                <a:moveTo>
                  <a:pt x="56147" y="48126"/>
                </a:moveTo>
                <a:lnTo>
                  <a:pt x="56147" y="80211"/>
                </a:lnTo>
                <a:cubicBezTo>
                  <a:pt x="56147" y="84647"/>
                  <a:pt x="52563" y="88232"/>
                  <a:pt x="48126" y="88232"/>
                </a:cubicBezTo>
                <a:cubicBezTo>
                  <a:pt x="43690" y="88232"/>
                  <a:pt x="40105" y="84647"/>
                  <a:pt x="40105" y="80211"/>
                </a:cubicBezTo>
                <a:lnTo>
                  <a:pt x="40105" y="48126"/>
                </a:lnTo>
                <a:cubicBezTo>
                  <a:pt x="40105" y="43690"/>
                  <a:pt x="43690" y="40105"/>
                  <a:pt x="48126" y="40105"/>
                </a:cubicBezTo>
                <a:cubicBezTo>
                  <a:pt x="52563" y="40105"/>
                  <a:pt x="56147" y="43690"/>
                  <a:pt x="56147" y="48126"/>
                </a:cubicBezTo>
                <a:close/>
                <a:moveTo>
                  <a:pt x="88232" y="48126"/>
                </a:moveTo>
                <a:lnTo>
                  <a:pt x="88232" y="80211"/>
                </a:lnTo>
                <a:cubicBezTo>
                  <a:pt x="88232" y="84647"/>
                  <a:pt x="84647" y="88232"/>
                  <a:pt x="80211" y="88232"/>
                </a:cubicBezTo>
                <a:cubicBezTo>
                  <a:pt x="75774" y="88232"/>
                  <a:pt x="72189" y="84647"/>
                  <a:pt x="72189" y="80211"/>
                </a:cubicBezTo>
                <a:lnTo>
                  <a:pt x="72189" y="48126"/>
                </a:lnTo>
                <a:cubicBezTo>
                  <a:pt x="72189" y="43690"/>
                  <a:pt x="75774" y="40105"/>
                  <a:pt x="80211" y="40105"/>
                </a:cubicBezTo>
                <a:cubicBezTo>
                  <a:pt x="84647" y="40105"/>
                  <a:pt x="88232" y="43690"/>
                  <a:pt x="88232" y="48126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47" name="Text 45"/>
          <p:cNvSpPr/>
          <p:nvPr/>
        </p:nvSpPr>
        <p:spPr>
          <a:xfrm>
            <a:off x="6974993" y="3465095"/>
            <a:ext cx="2814244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hold off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974993" y="3721768"/>
            <a:ext cx="2805077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delay, postpone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974993" y="3978442"/>
            <a:ext cx="2805077" cy="201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5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"We should hold off on the decision until..."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424978" y="4473456"/>
            <a:ext cx="5179308" cy="1008361"/>
          </a:xfrm>
          <a:custGeom>
            <a:avLst/>
            <a:gdLst/>
            <a:ahLst/>
            <a:cxnLst/>
            <a:rect l="l" t="t" r="r" b="b"/>
            <a:pathLst>
              <a:path w="5179308" h="1008361">
                <a:moveTo>
                  <a:pt x="73338" y="0"/>
                </a:moveTo>
                <a:lnTo>
                  <a:pt x="5105970" y="0"/>
                </a:lnTo>
                <a:cubicBezTo>
                  <a:pt x="5146474" y="0"/>
                  <a:pt x="5179308" y="32835"/>
                  <a:pt x="5179308" y="73338"/>
                </a:cubicBezTo>
                <a:lnTo>
                  <a:pt x="5179308" y="935023"/>
                </a:lnTo>
                <a:cubicBezTo>
                  <a:pt x="5179308" y="975526"/>
                  <a:pt x="5146474" y="1008361"/>
                  <a:pt x="5105970" y="1008361"/>
                </a:cubicBezTo>
                <a:lnTo>
                  <a:pt x="73338" y="1008361"/>
                </a:lnTo>
                <a:cubicBezTo>
                  <a:pt x="32862" y="1008361"/>
                  <a:pt x="0" y="975499"/>
                  <a:pt x="0" y="935023"/>
                </a:cubicBezTo>
                <a:lnTo>
                  <a:pt x="0" y="73338"/>
                </a:lnTo>
                <a:cubicBezTo>
                  <a:pt x="0" y="32862"/>
                  <a:pt x="32862" y="0"/>
                  <a:pt x="73338" y="0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51" name="Shape 49"/>
          <p:cNvSpPr/>
          <p:nvPr/>
        </p:nvSpPr>
        <p:spPr>
          <a:xfrm>
            <a:off x="6571649" y="4656794"/>
            <a:ext cx="293341" cy="293341"/>
          </a:xfrm>
          <a:custGeom>
            <a:avLst/>
            <a:gdLst/>
            <a:ahLst/>
            <a:cxnLst/>
            <a:rect l="l" t="t" r="r" b="b"/>
            <a:pathLst>
              <a:path w="293341" h="293341">
                <a:moveTo>
                  <a:pt x="146671" y="0"/>
                </a:moveTo>
                <a:lnTo>
                  <a:pt x="146671" y="0"/>
                </a:lnTo>
                <a:cubicBezTo>
                  <a:pt x="227620" y="0"/>
                  <a:pt x="293341" y="65721"/>
                  <a:pt x="293341" y="146671"/>
                </a:cubicBezTo>
                <a:lnTo>
                  <a:pt x="293341" y="146671"/>
                </a:lnTo>
                <a:cubicBezTo>
                  <a:pt x="293341" y="227620"/>
                  <a:pt x="227620" y="293341"/>
                  <a:pt x="146671" y="293341"/>
                </a:cubicBezTo>
                <a:lnTo>
                  <a:pt x="146671" y="293341"/>
                </a:lnTo>
                <a:cubicBezTo>
                  <a:pt x="65721" y="293341"/>
                  <a:pt x="0" y="227620"/>
                  <a:pt x="0" y="146671"/>
                </a:cubicBezTo>
                <a:lnTo>
                  <a:pt x="0" y="146671"/>
                </a:lnTo>
                <a:cubicBezTo>
                  <a:pt x="0" y="65721"/>
                  <a:pt x="65721" y="0"/>
                  <a:pt x="146671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52" name="Shape 50"/>
          <p:cNvSpPr/>
          <p:nvPr/>
        </p:nvSpPr>
        <p:spPr>
          <a:xfrm>
            <a:off x="6656443" y="4739296"/>
            <a:ext cx="128337" cy="128337"/>
          </a:xfrm>
          <a:custGeom>
            <a:avLst/>
            <a:gdLst/>
            <a:ahLst/>
            <a:cxnLst/>
            <a:rect l="l" t="t" r="r" b="b"/>
            <a:pathLst>
              <a:path w="128337" h="128337">
                <a:moveTo>
                  <a:pt x="104274" y="52137"/>
                </a:moveTo>
                <a:cubicBezTo>
                  <a:pt x="104274" y="63642"/>
                  <a:pt x="100539" y="74270"/>
                  <a:pt x="94247" y="82893"/>
                </a:cubicBezTo>
                <a:lnTo>
                  <a:pt x="125981" y="114651"/>
                </a:lnTo>
                <a:cubicBezTo>
                  <a:pt x="129114" y="117784"/>
                  <a:pt x="129114" y="122873"/>
                  <a:pt x="125981" y="126006"/>
                </a:cubicBezTo>
                <a:cubicBezTo>
                  <a:pt x="122847" y="129139"/>
                  <a:pt x="117759" y="129139"/>
                  <a:pt x="114626" y="126006"/>
                </a:cubicBezTo>
                <a:lnTo>
                  <a:pt x="82893" y="94247"/>
                </a:lnTo>
                <a:cubicBezTo>
                  <a:pt x="74270" y="100539"/>
                  <a:pt x="63642" y="104274"/>
                  <a:pt x="52137" y="104274"/>
                </a:cubicBezTo>
                <a:cubicBezTo>
                  <a:pt x="23336" y="104274"/>
                  <a:pt x="0" y="80937"/>
                  <a:pt x="0" y="52137"/>
                </a:cubicBezTo>
                <a:cubicBezTo>
                  <a:pt x="0" y="23336"/>
                  <a:pt x="23336" y="0"/>
                  <a:pt x="52137" y="0"/>
                </a:cubicBezTo>
                <a:cubicBezTo>
                  <a:pt x="80937" y="0"/>
                  <a:pt x="104274" y="23336"/>
                  <a:pt x="104274" y="52137"/>
                </a:cubicBezTo>
                <a:close/>
                <a:moveTo>
                  <a:pt x="52137" y="88232"/>
                </a:moveTo>
                <a:cubicBezTo>
                  <a:pt x="72058" y="88232"/>
                  <a:pt x="88232" y="72058"/>
                  <a:pt x="88232" y="52137"/>
                </a:cubicBezTo>
                <a:cubicBezTo>
                  <a:pt x="88232" y="32216"/>
                  <a:pt x="72058" y="16042"/>
                  <a:pt x="52137" y="16042"/>
                </a:cubicBezTo>
                <a:cubicBezTo>
                  <a:pt x="32216" y="16042"/>
                  <a:pt x="16042" y="32216"/>
                  <a:pt x="16042" y="52137"/>
                </a:cubicBezTo>
                <a:cubicBezTo>
                  <a:pt x="16042" y="72058"/>
                  <a:pt x="32216" y="88232"/>
                  <a:pt x="52137" y="88232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53" name="Text 51"/>
          <p:cNvSpPr/>
          <p:nvPr/>
        </p:nvSpPr>
        <p:spPr>
          <a:xfrm>
            <a:off x="6974993" y="4620126"/>
            <a:ext cx="2805077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look into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974993" y="4876800"/>
            <a:ext cx="2795910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investigate, examine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6974993" y="5133474"/>
            <a:ext cx="2795910" cy="201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5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"I'll look into the issue and get back to you."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424978" y="5628487"/>
            <a:ext cx="5179308" cy="1008361"/>
          </a:xfrm>
          <a:custGeom>
            <a:avLst/>
            <a:gdLst/>
            <a:ahLst/>
            <a:cxnLst/>
            <a:rect l="l" t="t" r="r" b="b"/>
            <a:pathLst>
              <a:path w="5179308" h="1008361">
                <a:moveTo>
                  <a:pt x="73338" y="0"/>
                </a:moveTo>
                <a:lnTo>
                  <a:pt x="5105970" y="0"/>
                </a:lnTo>
                <a:cubicBezTo>
                  <a:pt x="5146474" y="0"/>
                  <a:pt x="5179308" y="32835"/>
                  <a:pt x="5179308" y="73338"/>
                </a:cubicBezTo>
                <a:lnTo>
                  <a:pt x="5179308" y="935023"/>
                </a:lnTo>
                <a:cubicBezTo>
                  <a:pt x="5179308" y="975526"/>
                  <a:pt x="5146474" y="1008361"/>
                  <a:pt x="5105970" y="1008361"/>
                </a:cubicBezTo>
                <a:lnTo>
                  <a:pt x="73338" y="1008361"/>
                </a:lnTo>
                <a:cubicBezTo>
                  <a:pt x="32862" y="1008361"/>
                  <a:pt x="0" y="975499"/>
                  <a:pt x="0" y="935023"/>
                </a:cubicBezTo>
                <a:lnTo>
                  <a:pt x="0" y="73338"/>
                </a:lnTo>
                <a:cubicBezTo>
                  <a:pt x="0" y="32862"/>
                  <a:pt x="32862" y="0"/>
                  <a:pt x="73338" y="0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57" name="Shape 55"/>
          <p:cNvSpPr/>
          <p:nvPr/>
        </p:nvSpPr>
        <p:spPr>
          <a:xfrm>
            <a:off x="6571649" y="5811826"/>
            <a:ext cx="293341" cy="293341"/>
          </a:xfrm>
          <a:custGeom>
            <a:avLst/>
            <a:gdLst/>
            <a:ahLst/>
            <a:cxnLst/>
            <a:rect l="l" t="t" r="r" b="b"/>
            <a:pathLst>
              <a:path w="293341" h="293341">
                <a:moveTo>
                  <a:pt x="146671" y="0"/>
                </a:moveTo>
                <a:lnTo>
                  <a:pt x="146671" y="0"/>
                </a:lnTo>
                <a:cubicBezTo>
                  <a:pt x="227620" y="0"/>
                  <a:pt x="293341" y="65721"/>
                  <a:pt x="293341" y="146671"/>
                </a:cubicBezTo>
                <a:lnTo>
                  <a:pt x="293341" y="146671"/>
                </a:lnTo>
                <a:cubicBezTo>
                  <a:pt x="293341" y="227620"/>
                  <a:pt x="227620" y="293341"/>
                  <a:pt x="146671" y="293341"/>
                </a:cubicBezTo>
                <a:lnTo>
                  <a:pt x="146671" y="293341"/>
                </a:lnTo>
                <a:cubicBezTo>
                  <a:pt x="65721" y="293341"/>
                  <a:pt x="0" y="227620"/>
                  <a:pt x="0" y="146671"/>
                </a:cubicBezTo>
                <a:lnTo>
                  <a:pt x="0" y="146671"/>
                </a:lnTo>
                <a:cubicBezTo>
                  <a:pt x="0" y="65721"/>
                  <a:pt x="65721" y="0"/>
                  <a:pt x="146671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58" name="Shape 56"/>
          <p:cNvSpPr/>
          <p:nvPr/>
        </p:nvSpPr>
        <p:spPr>
          <a:xfrm>
            <a:off x="6656443" y="5894328"/>
            <a:ext cx="128337" cy="128337"/>
          </a:xfrm>
          <a:custGeom>
            <a:avLst/>
            <a:gdLst/>
            <a:ahLst/>
            <a:cxnLst/>
            <a:rect l="l" t="t" r="r" b="b"/>
            <a:pathLst>
              <a:path w="128337" h="128337">
                <a:moveTo>
                  <a:pt x="32084" y="80211"/>
                </a:moveTo>
                <a:lnTo>
                  <a:pt x="6141" y="80211"/>
                </a:lnTo>
                <a:cubicBezTo>
                  <a:pt x="-100" y="80211"/>
                  <a:pt x="-3935" y="73418"/>
                  <a:pt x="-727" y="68054"/>
                </a:cubicBezTo>
                <a:lnTo>
                  <a:pt x="12533" y="45946"/>
                </a:lnTo>
                <a:cubicBezTo>
                  <a:pt x="14714" y="42311"/>
                  <a:pt x="18624" y="40105"/>
                  <a:pt x="22860" y="40105"/>
                </a:cubicBezTo>
                <a:lnTo>
                  <a:pt x="46672" y="40105"/>
                </a:lnTo>
                <a:cubicBezTo>
                  <a:pt x="65748" y="7795"/>
                  <a:pt x="94197" y="6166"/>
                  <a:pt x="113222" y="8948"/>
                </a:cubicBezTo>
                <a:cubicBezTo>
                  <a:pt x="116431" y="9425"/>
                  <a:pt x="118937" y="11931"/>
                  <a:pt x="119388" y="15115"/>
                </a:cubicBezTo>
                <a:cubicBezTo>
                  <a:pt x="122171" y="34140"/>
                  <a:pt x="120541" y="62589"/>
                  <a:pt x="88232" y="81664"/>
                </a:cubicBezTo>
                <a:lnTo>
                  <a:pt x="88232" y="105477"/>
                </a:lnTo>
                <a:cubicBezTo>
                  <a:pt x="88232" y="109713"/>
                  <a:pt x="86026" y="113623"/>
                  <a:pt x="82391" y="115804"/>
                </a:cubicBezTo>
                <a:lnTo>
                  <a:pt x="60283" y="129064"/>
                </a:lnTo>
                <a:cubicBezTo>
                  <a:pt x="54944" y="132272"/>
                  <a:pt x="48126" y="128412"/>
                  <a:pt x="48126" y="122196"/>
                </a:cubicBezTo>
                <a:lnTo>
                  <a:pt x="48126" y="96253"/>
                </a:lnTo>
                <a:cubicBezTo>
                  <a:pt x="48126" y="87404"/>
                  <a:pt x="40932" y="80211"/>
                  <a:pt x="32084" y="80211"/>
                </a:cubicBezTo>
                <a:lnTo>
                  <a:pt x="32059" y="80211"/>
                </a:lnTo>
                <a:close/>
                <a:moveTo>
                  <a:pt x="100263" y="40105"/>
                </a:moveTo>
                <a:cubicBezTo>
                  <a:pt x="100263" y="33465"/>
                  <a:pt x="94872" y="28074"/>
                  <a:pt x="88232" y="28074"/>
                </a:cubicBezTo>
                <a:cubicBezTo>
                  <a:pt x="81591" y="28074"/>
                  <a:pt x="76200" y="33465"/>
                  <a:pt x="76200" y="40105"/>
                </a:cubicBezTo>
                <a:cubicBezTo>
                  <a:pt x="76200" y="46746"/>
                  <a:pt x="81591" y="52137"/>
                  <a:pt x="88232" y="52137"/>
                </a:cubicBezTo>
                <a:cubicBezTo>
                  <a:pt x="94872" y="52137"/>
                  <a:pt x="100263" y="46746"/>
                  <a:pt x="100263" y="40105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59" name="Text 57"/>
          <p:cNvSpPr/>
          <p:nvPr/>
        </p:nvSpPr>
        <p:spPr>
          <a:xfrm>
            <a:off x="6974993" y="5775158"/>
            <a:ext cx="2685907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take on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6974993" y="6031832"/>
            <a:ext cx="2676740" cy="2200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accept, undertake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6974993" y="6288505"/>
            <a:ext cx="2676740" cy="201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5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"We're ready to take on new challenges."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kern="0" spc="105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Interactive Activity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Context Matching: Which Phrasal Verb Fits?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1049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4A90A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Match each phrasal verb to the most appropriate context and justify your choice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1581150"/>
            <a:ext cx="3686175" cy="4895850"/>
          </a:xfrm>
          <a:custGeom>
            <a:avLst/>
            <a:gdLst/>
            <a:ahLst/>
            <a:cxnLst/>
            <a:rect l="l" t="t" r="r" b="b"/>
            <a:pathLst>
              <a:path w="3686175" h="489585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4781542"/>
                </a:lnTo>
                <a:cubicBezTo>
                  <a:pt x="3686175" y="4844672"/>
                  <a:pt x="3634997" y="4895850"/>
                  <a:pt x="3571867" y="4895850"/>
                </a:cubicBezTo>
                <a:lnTo>
                  <a:pt x="114308" y="4895850"/>
                </a:lnTo>
                <a:cubicBezTo>
                  <a:pt x="51178" y="4895850"/>
                  <a:pt x="0" y="4844672"/>
                  <a:pt x="0" y="4781542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81000" y="1581150"/>
            <a:ext cx="3686175" cy="38100"/>
          </a:xfrm>
          <a:custGeom>
            <a:avLst/>
            <a:gdLst/>
            <a:ahLst/>
            <a:cxnLst/>
            <a:rect l="l" t="t" r="r" b="b"/>
            <a:pathLst>
              <a:path w="3686175" h="3810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7" name="Shape 5"/>
          <p:cNvSpPr/>
          <p:nvPr/>
        </p:nvSpPr>
        <p:spPr>
          <a:xfrm>
            <a:off x="571500" y="1790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8" name="Shape 6"/>
          <p:cNvSpPr/>
          <p:nvPr/>
        </p:nvSpPr>
        <p:spPr>
          <a:xfrm>
            <a:off x="704850" y="19050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19050"/>
                </a:moveTo>
                <a:cubicBezTo>
                  <a:pt x="0" y="8543"/>
                  <a:pt x="8543" y="0"/>
                  <a:pt x="19050" y="0"/>
                </a:cubicBezTo>
                <a:lnTo>
                  <a:pt x="63550" y="0"/>
                </a:lnTo>
                <a:cubicBezTo>
                  <a:pt x="68610" y="0"/>
                  <a:pt x="73462" y="1994"/>
                  <a:pt x="77033" y="5566"/>
                </a:cubicBezTo>
                <a:lnTo>
                  <a:pt x="108734" y="37296"/>
                </a:lnTo>
                <a:cubicBezTo>
                  <a:pt x="112306" y="40868"/>
                  <a:pt x="114300" y="45720"/>
                  <a:pt x="114300" y="50780"/>
                </a:cubicBezTo>
                <a:lnTo>
                  <a:pt x="114300" y="133350"/>
                </a:lnTo>
                <a:cubicBezTo>
                  <a:pt x="114300" y="143857"/>
                  <a:pt x="105757" y="152400"/>
                  <a:pt x="95250" y="152400"/>
                </a:cubicBezTo>
                <a:lnTo>
                  <a:pt x="19050" y="152400"/>
                </a:lnTo>
                <a:cubicBezTo>
                  <a:pt x="8543" y="152400"/>
                  <a:pt x="0" y="143857"/>
                  <a:pt x="0" y="133350"/>
                </a:cubicBezTo>
                <a:lnTo>
                  <a:pt x="0" y="19050"/>
                </a:lnTo>
                <a:close/>
                <a:moveTo>
                  <a:pt x="61912" y="17413"/>
                </a:moveTo>
                <a:lnTo>
                  <a:pt x="61912" y="45244"/>
                </a:lnTo>
                <a:cubicBezTo>
                  <a:pt x="61912" y="49203"/>
                  <a:pt x="65097" y="52388"/>
                  <a:pt x="69056" y="52388"/>
                </a:cubicBezTo>
                <a:lnTo>
                  <a:pt x="96887" y="52388"/>
                </a:lnTo>
                <a:lnTo>
                  <a:pt x="61912" y="17413"/>
                </a:lnTo>
                <a:close/>
                <a:moveTo>
                  <a:pt x="35719" y="76200"/>
                </a:moveTo>
                <a:cubicBezTo>
                  <a:pt x="31760" y="76200"/>
                  <a:pt x="28575" y="79385"/>
                  <a:pt x="28575" y="83344"/>
                </a:cubicBezTo>
                <a:cubicBezTo>
                  <a:pt x="28575" y="87303"/>
                  <a:pt x="31760" y="90488"/>
                  <a:pt x="35719" y="90488"/>
                </a:cubicBezTo>
                <a:lnTo>
                  <a:pt x="78581" y="90488"/>
                </a:lnTo>
                <a:cubicBezTo>
                  <a:pt x="82540" y="90488"/>
                  <a:pt x="85725" y="87303"/>
                  <a:pt x="85725" y="83344"/>
                </a:cubicBezTo>
                <a:cubicBezTo>
                  <a:pt x="85725" y="79385"/>
                  <a:pt x="82540" y="76200"/>
                  <a:pt x="78581" y="76200"/>
                </a:cubicBezTo>
                <a:lnTo>
                  <a:pt x="35719" y="76200"/>
                </a:lnTo>
                <a:close/>
                <a:moveTo>
                  <a:pt x="35719" y="104775"/>
                </a:moveTo>
                <a:cubicBezTo>
                  <a:pt x="31760" y="104775"/>
                  <a:pt x="28575" y="107960"/>
                  <a:pt x="28575" y="111919"/>
                </a:cubicBezTo>
                <a:cubicBezTo>
                  <a:pt x="28575" y="115878"/>
                  <a:pt x="31760" y="119062"/>
                  <a:pt x="35719" y="119062"/>
                </a:cubicBezTo>
                <a:lnTo>
                  <a:pt x="78581" y="119062"/>
                </a:lnTo>
                <a:cubicBezTo>
                  <a:pt x="82540" y="119062"/>
                  <a:pt x="85725" y="115878"/>
                  <a:pt x="85725" y="111919"/>
                </a:cubicBezTo>
                <a:cubicBezTo>
                  <a:pt x="85725" y="107960"/>
                  <a:pt x="82540" y="104775"/>
                  <a:pt x="78581" y="104775"/>
                </a:cubicBezTo>
                <a:lnTo>
                  <a:pt x="35719" y="104775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9" name="Text 7"/>
          <p:cNvSpPr/>
          <p:nvPr/>
        </p:nvSpPr>
        <p:spPr>
          <a:xfrm>
            <a:off x="1066800" y="1847850"/>
            <a:ext cx="1323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Academic Essay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71500" y="2324100"/>
            <a:ext cx="3305175" cy="609600"/>
          </a:xfrm>
          <a:custGeom>
            <a:avLst/>
            <a:gdLst/>
            <a:ahLst/>
            <a:cxnLst/>
            <a:rect l="l" t="t" r="r" b="b"/>
            <a:pathLst>
              <a:path w="3305175" h="609600">
                <a:moveTo>
                  <a:pt x="76200" y="0"/>
                </a:moveTo>
                <a:lnTo>
                  <a:pt x="3228975" y="0"/>
                </a:lnTo>
                <a:cubicBezTo>
                  <a:pt x="3271031" y="0"/>
                  <a:pt x="3305175" y="34144"/>
                  <a:pt x="3305175" y="76200"/>
                </a:cubicBezTo>
                <a:lnTo>
                  <a:pt x="3305175" y="533400"/>
                </a:lnTo>
                <a:cubicBezTo>
                  <a:pt x="3305175" y="575456"/>
                  <a:pt x="3271031" y="609600"/>
                  <a:pt x="3228975" y="609600"/>
                </a:cubicBezTo>
                <a:lnTo>
                  <a:pt x="76200" y="609600"/>
                </a:lnTo>
                <a:cubicBezTo>
                  <a:pt x="34144" y="609600"/>
                  <a:pt x="0" y="575456"/>
                  <a:pt x="0" y="5334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2438400"/>
            <a:ext cx="31432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experiment _______ several unexpected challenges."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75310" y="3051810"/>
            <a:ext cx="3293745" cy="388620"/>
          </a:xfrm>
          <a:custGeom>
            <a:avLst/>
            <a:gdLst/>
            <a:ahLst/>
            <a:cxnLst/>
            <a:rect l="l" t="t" r="r" b="b"/>
            <a:pathLst>
              <a:path w="3293745" h="388620">
                <a:moveTo>
                  <a:pt x="76201" y="0"/>
                </a:moveTo>
                <a:lnTo>
                  <a:pt x="3217544" y="0"/>
                </a:lnTo>
                <a:cubicBezTo>
                  <a:pt x="3259629" y="0"/>
                  <a:pt x="3293745" y="34116"/>
                  <a:pt x="3293745" y="76201"/>
                </a:cubicBezTo>
                <a:lnTo>
                  <a:pt x="3293745" y="312419"/>
                </a:lnTo>
                <a:cubicBezTo>
                  <a:pt x="3293745" y="354504"/>
                  <a:pt x="3259629" y="388620"/>
                  <a:pt x="3217544" y="388620"/>
                </a:cubicBezTo>
                <a:lnTo>
                  <a:pt x="76201" y="388620"/>
                </a:lnTo>
                <a:cubicBezTo>
                  <a:pt x="34116" y="388620"/>
                  <a:pt x="0" y="354504"/>
                  <a:pt x="0" y="31241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noFill/>
          <a:ln w="10160">
            <a:noFill/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55320" y="3131823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4" name="Text 12"/>
          <p:cNvSpPr/>
          <p:nvPr/>
        </p:nvSpPr>
        <p:spPr>
          <a:xfrm>
            <a:off x="732830" y="3169923"/>
            <a:ext cx="1333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60120" y="3150873"/>
            <a:ext cx="7048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brought up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79120" y="3528061"/>
            <a:ext cx="3282315" cy="396240"/>
          </a:xfrm>
          <a:custGeom>
            <a:avLst/>
            <a:gdLst/>
            <a:ahLst/>
            <a:cxnLst/>
            <a:rect l="l" t="t" r="r" b="b"/>
            <a:pathLst>
              <a:path w="3282315" h="396240">
                <a:moveTo>
                  <a:pt x="76201" y="0"/>
                </a:moveTo>
                <a:lnTo>
                  <a:pt x="3206114" y="0"/>
                </a:lnTo>
                <a:cubicBezTo>
                  <a:pt x="3248199" y="0"/>
                  <a:pt x="3282315" y="34116"/>
                  <a:pt x="3282315" y="76201"/>
                </a:cubicBezTo>
                <a:lnTo>
                  <a:pt x="3282315" y="320039"/>
                </a:lnTo>
                <a:cubicBezTo>
                  <a:pt x="3282315" y="362124"/>
                  <a:pt x="3248199" y="396240"/>
                  <a:pt x="3206114" y="396240"/>
                </a:cubicBezTo>
                <a:lnTo>
                  <a:pt x="76201" y="396240"/>
                </a:lnTo>
                <a:cubicBezTo>
                  <a:pt x="34144" y="396240"/>
                  <a:pt x="0" y="362096"/>
                  <a:pt x="0" y="32003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F7FAFC"/>
          </a:solidFill>
          <a:ln w="20320">
            <a:solidFill>
              <a:srgbClr val="1A3A5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62940" y="3611882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18" name="Text 16"/>
          <p:cNvSpPr/>
          <p:nvPr/>
        </p:nvSpPr>
        <p:spPr>
          <a:xfrm>
            <a:off x="745212" y="3649982"/>
            <a:ext cx="123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67740" y="3630932"/>
            <a:ext cx="723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gave rise to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75310" y="4011933"/>
            <a:ext cx="3293745" cy="388620"/>
          </a:xfrm>
          <a:custGeom>
            <a:avLst/>
            <a:gdLst/>
            <a:ahLst/>
            <a:cxnLst/>
            <a:rect l="l" t="t" r="r" b="b"/>
            <a:pathLst>
              <a:path w="3293745" h="388620">
                <a:moveTo>
                  <a:pt x="76201" y="0"/>
                </a:moveTo>
                <a:lnTo>
                  <a:pt x="3217544" y="0"/>
                </a:lnTo>
                <a:cubicBezTo>
                  <a:pt x="3259629" y="0"/>
                  <a:pt x="3293745" y="34116"/>
                  <a:pt x="3293745" y="76201"/>
                </a:cubicBezTo>
                <a:lnTo>
                  <a:pt x="3293745" y="312419"/>
                </a:lnTo>
                <a:cubicBezTo>
                  <a:pt x="3293745" y="354504"/>
                  <a:pt x="3259629" y="388620"/>
                  <a:pt x="3217544" y="388620"/>
                </a:cubicBezTo>
                <a:lnTo>
                  <a:pt x="76201" y="388620"/>
                </a:lnTo>
                <a:cubicBezTo>
                  <a:pt x="34116" y="388620"/>
                  <a:pt x="0" y="354504"/>
                  <a:pt x="0" y="31241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noFill/>
          <a:ln w="10160">
            <a:noFill/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5320" y="4091941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22" name="Text 20"/>
          <p:cNvSpPr/>
          <p:nvPr/>
        </p:nvSpPr>
        <p:spPr>
          <a:xfrm>
            <a:off x="732830" y="4130041"/>
            <a:ext cx="1333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60120" y="4110991"/>
            <a:ext cx="571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made up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71500" y="5330192"/>
            <a:ext cx="3305175" cy="7620"/>
          </a:xfrm>
          <a:custGeom>
            <a:avLst/>
            <a:gdLst/>
            <a:ahLst/>
            <a:cxnLst/>
            <a:rect l="l" t="t" r="r" b="b"/>
            <a:pathLst>
              <a:path w="3305175" h="7620">
                <a:moveTo>
                  <a:pt x="0" y="0"/>
                </a:moveTo>
                <a:lnTo>
                  <a:pt x="3305175" y="0"/>
                </a:lnTo>
                <a:lnTo>
                  <a:pt x="3305175" y="7620"/>
                </a:lnTo>
                <a:lnTo>
                  <a:pt x="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25" name="Shape 23"/>
          <p:cNvSpPr/>
          <p:nvPr/>
        </p:nvSpPr>
        <p:spPr>
          <a:xfrm>
            <a:off x="590550" y="5509259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1A3A5C"/>
          </a:solidFill>
          <a:ln/>
        </p:spPr>
      </p:sp>
      <p:sp>
        <p:nvSpPr>
          <p:cNvPr id="26" name="Text 24"/>
          <p:cNvSpPr/>
          <p:nvPr/>
        </p:nvSpPr>
        <p:spPr>
          <a:xfrm>
            <a:off x="800100" y="5486400"/>
            <a:ext cx="3143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Correct: B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71500" y="5715000"/>
            <a:ext cx="33718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Why: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"Gave rise to" is formal and appropriate for academic writing. "Brought up" is more conversational, and "made up" is informal and incorrect in this context.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254460" y="1581150"/>
            <a:ext cx="3686175" cy="4895850"/>
          </a:xfrm>
          <a:custGeom>
            <a:avLst/>
            <a:gdLst/>
            <a:ahLst/>
            <a:cxnLst/>
            <a:rect l="l" t="t" r="r" b="b"/>
            <a:pathLst>
              <a:path w="3686175" h="489585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4781542"/>
                </a:lnTo>
                <a:cubicBezTo>
                  <a:pt x="3686175" y="4844672"/>
                  <a:pt x="3634997" y="4895850"/>
                  <a:pt x="3571867" y="4895850"/>
                </a:cubicBezTo>
                <a:lnTo>
                  <a:pt x="114308" y="4895850"/>
                </a:lnTo>
                <a:cubicBezTo>
                  <a:pt x="51178" y="4895850"/>
                  <a:pt x="0" y="4844672"/>
                  <a:pt x="0" y="4781542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254460" y="1581150"/>
            <a:ext cx="3686175" cy="38100"/>
          </a:xfrm>
          <a:custGeom>
            <a:avLst/>
            <a:gdLst/>
            <a:ahLst/>
            <a:cxnLst/>
            <a:rect l="l" t="t" r="r" b="b"/>
            <a:pathLst>
              <a:path w="3686175" h="3810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0" name="Shape 28"/>
          <p:cNvSpPr/>
          <p:nvPr/>
        </p:nvSpPr>
        <p:spPr>
          <a:xfrm>
            <a:off x="4444960" y="1790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31" name="Shape 29"/>
          <p:cNvSpPr/>
          <p:nvPr/>
        </p:nvSpPr>
        <p:spPr>
          <a:xfrm>
            <a:off x="4559260" y="1905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288" y="19050"/>
                </a:moveTo>
                <a:cubicBezTo>
                  <a:pt x="6400" y="19050"/>
                  <a:pt x="0" y="25450"/>
                  <a:pt x="0" y="33338"/>
                </a:cubicBezTo>
                <a:cubicBezTo>
                  <a:pt x="0" y="37832"/>
                  <a:pt x="2113" y="42059"/>
                  <a:pt x="5715" y="44768"/>
                </a:cubicBezTo>
                <a:lnTo>
                  <a:pt x="67628" y="91202"/>
                </a:lnTo>
                <a:cubicBezTo>
                  <a:pt x="72717" y="95012"/>
                  <a:pt x="79683" y="95012"/>
                  <a:pt x="84773" y="91202"/>
                </a:cubicBezTo>
                <a:lnTo>
                  <a:pt x="146685" y="44767"/>
                </a:lnTo>
                <a:cubicBezTo>
                  <a:pt x="150287" y="42059"/>
                  <a:pt x="152400" y="37832"/>
                  <a:pt x="152400" y="33337"/>
                </a:cubicBezTo>
                <a:cubicBezTo>
                  <a:pt x="152400" y="25450"/>
                  <a:pt x="146000" y="19050"/>
                  <a:pt x="138113" y="19050"/>
                </a:cubicBezTo>
                <a:lnTo>
                  <a:pt x="14288" y="19050"/>
                </a:lnTo>
                <a:close/>
                <a:moveTo>
                  <a:pt x="0" y="58341"/>
                </a:moveTo>
                <a:lnTo>
                  <a:pt x="0" y="114300"/>
                </a:lnTo>
                <a:cubicBezTo>
                  <a:pt x="0" y="124807"/>
                  <a:pt x="8543" y="133350"/>
                  <a:pt x="19050" y="133350"/>
                </a:cubicBezTo>
                <a:lnTo>
                  <a:pt x="133350" y="133350"/>
                </a:lnTo>
                <a:cubicBezTo>
                  <a:pt x="143857" y="133350"/>
                  <a:pt x="152400" y="124807"/>
                  <a:pt x="152400" y="114300"/>
                </a:cubicBezTo>
                <a:lnTo>
                  <a:pt x="152400" y="58341"/>
                </a:lnTo>
                <a:lnTo>
                  <a:pt x="93345" y="102632"/>
                </a:lnTo>
                <a:cubicBezTo>
                  <a:pt x="83195" y="110252"/>
                  <a:pt x="69205" y="110252"/>
                  <a:pt x="59055" y="102632"/>
                </a:cubicBezTo>
                <a:lnTo>
                  <a:pt x="0" y="58341"/>
                </a:ln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32" name="Text 30"/>
          <p:cNvSpPr/>
          <p:nvPr/>
        </p:nvSpPr>
        <p:spPr>
          <a:xfrm>
            <a:off x="4940261" y="1847850"/>
            <a:ext cx="1219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Business Email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444960" y="2324100"/>
            <a:ext cx="3305175" cy="419100"/>
          </a:xfrm>
          <a:custGeom>
            <a:avLst/>
            <a:gdLst/>
            <a:ahLst/>
            <a:cxnLst/>
            <a:rect l="l" t="t" r="r" b="b"/>
            <a:pathLst>
              <a:path w="3305175" h="419100">
                <a:moveTo>
                  <a:pt x="76201" y="0"/>
                </a:moveTo>
                <a:lnTo>
                  <a:pt x="3228974" y="0"/>
                </a:lnTo>
                <a:cubicBezTo>
                  <a:pt x="3271059" y="0"/>
                  <a:pt x="3305175" y="34116"/>
                  <a:pt x="3305175" y="76201"/>
                </a:cubicBezTo>
                <a:lnTo>
                  <a:pt x="3305175" y="342899"/>
                </a:lnTo>
                <a:cubicBezTo>
                  <a:pt x="3305175" y="384984"/>
                  <a:pt x="3271059" y="419100"/>
                  <a:pt x="3228974" y="419100"/>
                </a:cubicBezTo>
                <a:lnTo>
                  <a:pt x="76201" y="419100"/>
                </a:lnTo>
                <a:cubicBezTo>
                  <a:pt x="34116" y="419100"/>
                  <a:pt x="0" y="384984"/>
                  <a:pt x="0" y="3428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4559260" y="2438400"/>
            <a:ext cx="3143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"Could you _______ the contract by Friday?"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448770" y="2861310"/>
            <a:ext cx="3293745" cy="388620"/>
          </a:xfrm>
          <a:custGeom>
            <a:avLst/>
            <a:gdLst/>
            <a:ahLst/>
            <a:cxnLst/>
            <a:rect l="l" t="t" r="r" b="b"/>
            <a:pathLst>
              <a:path w="3293745" h="388620">
                <a:moveTo>
                  <a:pt x="76201" y="0"/>
                </a:moveTo>
                <a:lnTo>
                  <a:pt x="3217544" y="0"/>
                </a:lnTo>
                <a:cubicBezTo>
                  <a:pt x="3259629" y="0"/>
                  <a:pt x="3293745" y="34116"/>
                  <a:pt x="3293745" y="76201"/>
                </a:cubicBezTo>
                <a:lnTo>
                  <a:pt x="3293745" y="312419"/>
                </a:lnTo>
                <a:cubicBezTo>
                  <a:pt x="3293745" y="354504"/>
                  <a:pt x="3259629" y="388620"/>
                  <a:pt x="3217544" y="388620"/>
                </a:cubicBezTo>
                <a:lnTo>
                  <a:pt x="76201" y="388620"/>
                </a:lnTo>
                <a:cubicBezTo>
                  <a:pt x="34116" y="388620"/>
                  <a:pt x="0" y="354504"/>
                  <a:pt x="0" y="31241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noFill/>
          <a:ln w="10160">
            <a:noFill/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528780" y="2941323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7" name="Text 35"/>
          <p:cNvSpPr/>
          <p:nvPr/>
        </p:nvSpPr>
        <p:spPr>
          <a:xfrm>
            <a:off x="4606290" y="2979423"/>
            <a:ext cx="1333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4833580" y="2960373"/>
            <a:ext cx="609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look after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4452580" y="3337561"/>
            <a:ext cx="3282315" cy="396240"/>
          </a:xfrm>
          <a:custGeom>
            <a:avLst/>
            <a:gdLst/>
            <a:ahLst/>
            <a:cxnLst/>
            <a:rect l="l" t="t" r="r" b="b"/>
            <a:pathLst>
              <a:path w="3282315" h="396240">
                <a:moveTo>
                  <a:pt x="76201" y="0"/>
                </a:moveTo>
                <a:lnTo>
                  <a:pt x="3206114" y="0"/>
                </a:lnTo>
                <a:cubicBezTo>
                  <a:pt x="3248199" y="0"/>
                  <a:pt x="3282315" y="34116"/>
                  <a:pt x="3282315" y="76201"/>
                </a:cubicBezTo>
                <a:lnTo>
                  <a:pt x="3282315" y="320039"/>
                </a:lnTo>
                <a:cubicBezTo>
                  <a:pt x="3282315" y="362124"/>
                  <a:pt x="3248199" y="396240"/>
                  <a:pt x="3206114" y="396240"/>
                </a:cubicBezTo>
                <a:lnTo>
                  <a:pt x="76201" y="396240"/>
                </a:lnTo>
                <a:cubicBezTo>
                  <a:pt x="34144" y="396240"/>
                  <a:pt x="0" y="362096"/>
                  <a:pt x="0" y="32003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F7FAFC"/>
          </a:solidFill>
          <a:ln w="20320">
            <a:solidFill>
              <a:srgbClr val="4A90A4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536400" y="3421382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1" name="Text 39"/>
          <p:cNvSpPr/>
          <p:nvPr/>
        </p:nvSpPr>
        <p:spPr>
          <a:xfrm>
            <a:off x="4618672" y="3459482"/>
            <a:ext cx="123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4841200" y="3440432"/>
            <a:ext cx="609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look over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4448770" y="3821433"/>
            <a:ext cx="3293745" cy="388620"/>
          </a:xfrm>
          <a:custGeom>
            <a:avLst/>
            <a:gdLst/>
            <a:ahLst/>
            <a:cxnLst/>
            <a:rect l="l" t="t" r="r" b="b"/>
            <a:pathLst>
              <a:path w="3293745" h="388620">
                <a:moveTo>
                  <a:pt x="76201" y="0"/>
                </a:moveTo>
                <a:lnTo>
                  <a:pt x="3217544" y="0"/>
                </a:lnTo>
                <a:cubicBezTo>
                  <a:pt x="3259629" y="0"/>
                  <a:pt x="3293745" y="34116"/>
                  <a:pt x="3293745" y="76201"/>
                </a:cubicBezTo>
                <a:lnTo>
                  <a:pt x="3293745" y="312419"/>
                </a:lnTo>
                <a:cubicBezTo>
                  <a:pt x="3293745" y="354504"/>
                  <a:pt x="3259629" y="388620"/>
                  <a:pt x="3217544" y="388620"/>
                </a:cubicBezTo>
                <a:lnTo>
                  <a:pt x="76201" y="388620"/>
                </a:lnTo>
                <a:cubicBezTo>
                  <a:pt x="34116" y="388620"/>
                  <a:pt x="0" y="354504"/>
                  <a:pt x="0" y="31241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noFill/>
          <a:ln w="10160">
            <a:noFill/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528780" y="3901441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5" name="Text 43"/>
          <p:cNvSpPr/>
          <p:nvPr/>
        </p:nvSpPr>
        <p:spPr>
          <a:xfrm>
            <a:off x="4606290" y="3939541"/>
            <a:ext cx="1333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4833580" y="3920491"/>
            <a:ext cx="495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look up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4444960" y="5330192"/>
            <a:ext cx="3305175" cy="7620"/>
          </a:xfrm>
          <a:custGeom>
            <a:avLst/>
            <a:gdLst/>
            <a:ahLst/>
            <a:cxnLst/>
            <a:rect l="l" t="t" r="r" b="b"/>
            <a:pathLst>
              <a:path w="3305175" h="7620">
                <a:moveTo>
                  <a:pt x="0" y="0"/>
                </a:moveTo>
                <a:lnTo>
                  <a:pt x="3305175" y="0"/>
                </a:lnTo>
                <a:lnTo>
                  <a:pt x="3305175" y="7620"/>
                </a:lnTo>
                <a:lnTo>
                  <a:pt x="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48" name="Shape 46"/>
          <p:cNvSpPr/>
          <p:nvPr/>
        </p:nvSpPr>
        <p:spPr>
          <a:xfrm>
            <a:off x="4464010" y="5509259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49" name="Text 47"/>
          <p:cNvSpPr/>
          <p:nvPr/>
        </p:nvSpPr>
        <p:spPr>
          <a:xfrm>
            <a:off x="4673560" y="5486400"/>
            <a:ext cx="3143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Correct: B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4444960" y="5715000"/>
            <a:ext cx="33718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Why: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"Look over" means to review, which fits the business context. "Look after" means to care for, and "look up" means to search for information.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127921" y="1581150"/>
            <a:ext cx="3686175" cy="4895850"/>
          </a:xfrm>
          <a:custGeom>
            <a:avLst/>
            <a:gdLst/>
            <a:ahLst/>
            <a:cxnLst/>
            <a:rect l="l" t="t" r="r" b="b"/>
            <a:pathLst>
              <a:path w="3686175" h="489585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4781542"/>
                </a:lnTo>
                <a:cubicBezTo>
                  <a:pt x="3686175" y="4844672"/>
                  <a:pt x="3634997" y="4895850"/>
                  <a:pt x="3571867" y="4895850"/>
                </a:cubicBezTo>
                <a:lnTo>
                  <a:pt x="114308" y="4895850"/>
                </a:lnTo>
                <a:cubicBezTo>
                  <a:pt x="51178" y="4895850"/>
                  <a:pt x="0" y="4844672"/>
                  <a:pt x="0" y="4781542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42875" dist="9525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2" name="Shape 50"/>
          <p:cNvSpPr/>
          <p:nvPr/>
        </p:nvSpPr>
        <p:spPr>
          <a:xfrm>
            <a:off x="8127921" y="1581150"/>
            <a:ext cx="3686175" cy="38100"/>
          </a:xfrm>
          <a:custGeom>
            <a:avLst/>
            <a:gdLst/>
            <a:ahLst/>
            <a:cxnLst/>
            <a:rect l="l" t="t" r="r" b="b"/>
            <a:pathLst>
              <a:path w="3686175" h="38100">
                <a:moveTo>
                  <a:pt x="38100" y="0"/>
                </a:moveTo>
                <a:lnTo>
                  <a:pt x="3648075" y="0"/>
                </a:lnTo>
                <a:cubicBezTo>
                  <a:pt x="3669103" y="0"/>
                  <a:pt x="3686175" y="17072"/>
                  <a:pt x="3686175" y="38100"/>
                </a:cubicBezTo>
                <a:lnTo>
                  <a:pt x="368617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3" name="Shape 51"/>
          <p:cNvSpPr/>
          <p:nvPr/>
        </p:nvSpPr>
        <p:spPr>
          <a:xfrm>
            <a:off x="8318421" y="17907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4" name="Shape 52"/>
          <p:cNvSpPr/>
          <p:nvPr/>
        </p:nvSpPr>
        <p:spPr>
          <a:xfrm>
            <a:off x="8423196" y="190500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19050" y="19050"/>
                </a:moveTo>
                <a:cubicBezTo>
                  <a:pt x="19050" y="13781"/>
                  <a:pt x="23306" y="9525"/>
                  <a:pt x="28575" y="9525"/>
                </a:cubicBezTo>
                <a:lnTo>
                  <a:pt x="133350" y="9525"/>
                </a:lnTo>
                <a:cubicBezTo>
                  <a:pt x="154394" y="9525"/>
                  <a:pt x="171450" y="26581"/>
                  <a:pt x="171450" y="47625"/>
                </a:cubicBezTo>
                <a:cubicBezTo>
                  <a:pt x="171450" y="68669"/>
                  <a:pt x="154394" y="85725"/>
                  <a:pt x="133350" y="85725"/>
                </a:cubicBezTo>
                <a:cubicBezTo>
                  <a:pt x="133350" y="101501"/>
                  <a:pt x="120551" y="114300"/>
                  <a:pt x="104775" y="114300"/>
                </a:cubicBezTo>
                <a:lnTo>
                  <a:pt x="47625" y="114300"/>
                </a:lnTo>
                <a:cubicBezTo>
                  <a:pt x="31849" y="114300"/>
                  <a:pt x="19050" y="101501"/>
                  <a:pt x="19050" y="85725"/>
                </a:cubicBezTo>
                <a:lnTo>
                  <a:pt x="19050" y="19050"/>
                </a:lnTo>
                <a:close/>
                <a:moveTo>
                  <a:pt x="152400" y="47625"/>
                </a:moveTo>
                <a:cubicBezTo>
                  <a:pt x="152400" y="37118"/>
                  <a:pt x="143857" y="28575"/>
                  <a:pt x="133350" y="28575"/>
                </a:cubicBezTo>
                <a:lnTo>
                  <a:pt x="133350" y="66675"/>
                </a:lnTo>
                <a:cubicBezTo>
                  <a:pt x="143857" y="66675"/>
                  <a:pt x="152400" y="58132"/>
                  <a:pt x="152400" y="47625"/>
                </a:cubicBezTo>
                <a:close/>
                <a:moveTo>
                  <a:pt x="19050" y="133350"/>
                </a:moveTo>
                <a:lnTo>
                  <a:pt x="133350" y="133350"/>
                </a:lnTo>
                <a:cubicBezTo>
                  <a:pt x="138619" y="133350"/>
                  <a:pt x="142875" y="137606"/>
                  <a:pt x="142875" y="142875"/>
                </a:cubicBezTo>
                <a:cubicBezTo>
                  <a:pt x="142875" y="148144"/>
                  <a:pt x="138619" y="152400"/>
                  <a:pt x="133350" y="152400"/>
                </a:cubicBezTo>
                <a:lnTo>
                  <a:pt x="19050" y="152400"/>
                </a:lnTo>
                <a:cubicBezTo>
                  <a:pt x="13781" y="152400"/>
                  <a:pt x="9525" y="148144"/>
                  <a:pt x="9525" y="142875"/>
                </a:cubicBezTo>
                <a:cubicBezTo>
                  <a:pt x="9525" y="137606"/>
                  <a:pt x="13781" y="133350"/>
                  <a:pt x="19050" y="133350"/>
                </a:cubicBezTo>
                <a:close/>
              </a:path>
            </a:pathLst>
          </a:custGeom>
          <a:solidFill>
            <a:srgbClr val="F7FAFC"/>
          </a:solidFill>
          <a:ln/>
        </p:spPr>
      </p:sp>
      <p:sp>
        <p:nvSpPr>
          <p:cNvPr id="55" name="Text 53"/>
          <p:cNvSpPr/>
          <p:nvPr/>
        </p:nvSpPr>
        <p:spPr>
          <a:xfrm>
            <a:off x="8813721" y="1847850"/>
            <a:ext cx="16383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1A3A5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Casual Conversation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8318421" y="2324100"/>
            <a:ext cx="3305175" cy="419100"/>
          </a:xfrm>
          <a:custGeom>
            <a:avLst/>
            <a:gdLst/>
            <a:ahLst/>
            <a:cxnLst/>
            <a:rect l="l" t="t" r="r" b="b"/>
            <a:pathLst>
              <a:path w="3305175" h="419100">
                <a:moveTo>
                  <a:pt x="76201" y="0"/>
                </a:moveTo>
                <a:lnTo>
                  <a:pt x="3228974" y="0"/>
                </a:lnTo>
                <a:cubicBezTo>
                  <a:pt x="3271059" y="0"/>
                  <a:pt x="3305175" y="34116"/>
                  <a:pt x="3305175" y="76201"/>
                </a:cubicBezTo>
                <a:lnTo>
                  <a:pt x="3305175" y="342899"/>
                </a:lnTo>
                <a:cubicBezTo>
                  <a:pt x="3305175" y="384984"/>
                  <a:pt x="3271059" y="419100"/>
                  <a:pt x="3228974" y="419100"/>
                </a:cubicBezTo>
                <a:lnTo>
                  <a:pt x="76201" y="419100"/>
                </a:lnTo>
                <a:cubicBezTo>
                  <a:pt x="34116" y="419100"/>
                  <a:pt x="0" y="384984"/>
                  <a:pt x="0" y="3428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4A90A4">
              <a:alpha val="10196"/>
            </a:srgbClr>
          </a:solidFill>
          <a:ln/>
        </p:spPr>
      </p:sp>
      <p:sp>
        <p:nvSpPr>
          <p:cNvPr id="57" name="Text 55"/>
          <p:cNvSpPr/>
          <p:nvPr/>
        </p:nvSpPr>
        <p:spPr>
          <a:xfrm>
            <a:off x="8432721" y="2438400"/>
            <a:ext cx="3143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 can't _______ his attitude anymore!"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8322231" y="2861310"/>
            <a:ext cx="3293745" cy="388620"/>
          </a:xfrm>
          <a:custGeom>
            <a:avLst/>
            <a:gdLst/>
            <a:ahLst/>
            <a:cxnLst/>
            <a:rect l="l" t="t" r="r" b="b"/>
            <a:pathLst>
              <a:path w="3293745" h="388620">
                <a:moveTo>
                  <a:pt x="76201" y="0"/>
                </a:moveTo>
                <a:lnTo>
                  <a:pt x="3217544" y="0"/>
                </a:lnTo>
                <a:cubicBezTo>
                  <a:pt x="3259629" y="0"/>
                  <a:pt x="3293745" y="34116"/>
                  <a:pt x="3293745" y="76201"/>
                </a:cubicBezTo>
                <a:lnTo>
                  <a:pt x="3293745" y="312419"/>
                </a:lnTo>
                <a:cubicBezTo>
                  <a:pt x="3293745" y="354504"/>
                  <a:pt x="3259629" y="388620"/>
                  <a:pt x="3217544" y="388620"/>
                </a:cubicBezTo>
                <a:lnTo>
                  <a:pt x="76201" y="388620"/>
                </a:lnTo>
                <a:cubicBezTo>
                  <a:pt x="34116" y="388620"/>
                  <a:pt x="0" y="354504"/>
                  <a:pt x="0" y="31241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noFill/>
          <a:ln w="10160">
            <a:noFill/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8402241" y="2941323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0" name="Text 58"/>
          <p:cNvSpPr/>
          <p:nvPr/>
        </p:nvSpPr>
        <p:spPr>
          <a:xfrm>
            <a:off x="8479750" y="2979423"/>
            <a:ext cx="1333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8707041" y="2960373"/>
            <a:ext cx="504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tolerate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8322231" y="3333751"/>
            <a:ext cx="3293745" cy="388620"/>
          </a:xfrm>
          <a:custGeom>
            <a:avLst/>
            <a:gdLst/>
            <a:ahLst/>
            <a:cxnLst/>
            <a:rect l="l" t="t" r="r" b="b"/>
            <a:pathLst>
              <a:path w="3293745" h="388620">
                <a:moveTo>
                  <a:pt x="76201" y="0"/>
                </a:moveTo>
                <a:lnTo>
                  <a:pt x="3217544" y="0"/>
                </a:lnTo>
                <a:cubicBezTo>
                  <a:pt x="3259629" y="0"/>
                  <a:pt x="3293745" y="34116"/>
                  <a:pt x="3293745" y="76201"/>
                </a:cubicBezTo>
                <a:lnTo>
                  <a:pt x="3293745" y="312419"/>
                </a:lnTo>
                <a:cubicBezTo>
                  <a:pt x="3293745" y="354504"/>
                  <a:pt x="3259629" y="388620"/>
                  <a:pt x="3217544" y="388620"/>
                </a:cubicBezTo>
                <a:lnTo>
                  <a:pt x="76201" y="388620"/>
                </a:lnTo>
                <a:cubicBezTo>
                  <a:pt x="34116" y="388620"/>
                  <a:pt x="0" y="354504"/>
                  <a:pt x="0" y="31241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noFill/>
          <a:ln w="10160">
            <a:noFill/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8402241" y="3413759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90A4"/>
          </a:solidFill>
          <a:ln/>
        </p:spPr>
      </p:sp>
      <p:sp>
        <p:nvSpPr>
          <p:cNvPr id="64" name="Text 62"/>
          <p:cNvSpPr/>
          <p:nvPr/>
        </p:nvSpPr>
        <p:spPr>
          <a:xfrm>
            <a:off x="8484513" y="3451859"/>
            <a:ext cx="1238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8707041" y="3432809"/>
            <a:ext cx="723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account for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8326041" y="3810002"/>
            <a:ext cx="3282315" cy="396240"/>
          </a:xfrm>
          <a:custGeom>
            <a:avLst/>
            <a:gdLst/>
            <a:ahLst/>
            <a:cxnLst/>
            <a:rect l="l" t="t" r="r" b="b"/>
            <a:pathLst>
              <a:path w="3282315" h="396240">
                <a:moveTo>
                  <a:pt x="76201" y="0"/>
                </a:moveTo>
                <a:lnTo>
                  <a:pt x="3206114" y="0"/>
                </a:lnTo>
                <a:cubicBezTo>
                  <a:pt x="3248199" y="0"/>
                  <a:pt x="3282315" y="34116"/>
                  <a:pt x="3282315" y="76201"/>
                </a:cubicBezTo>
                <a:lnTo>
                  <a:pt x="3282315" y="320039"/>
                </a:lnTo>
                <a:cubicBezTo>
                  <a:pt x="3282315" y="362124"/>
                  <a:pt x="3248199" y="396240"/>
                  <a:pt x="3206114" y="396240"/>
                </a:cubicBezTo>
                <a:lnTo>
                  <a:pt x="76201" y="396240"/>
                </a:lnTo>
                <a:cubicBezTo>
                  <a:pt x="34144" y="396240"/>
                  <a:pt x="0" y="362096"/>
                  <a:pt x="0" y="32003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F7FAFC"/>
          </a:solidFill>
          <a:ln w="20320">
            <a:solidFill>
              <a:srgbClr val="E07A5F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8409861" y="3893823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8" name="Text 66"/>
          <p:cNvSpPr/>
          <p:nvPr/>
        </p:nvSpPr>
        <p:spPr>
          <a:xfrm>
            <a:off x="8487370" y="3931923"/>
            <a:ext cx="1333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8714661" y="3912873"/>
            <a:ext cx="723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put up with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8318421" y="5330192"/>
            <a:ext cx="3305175" cy="7620"/>
          </a:xfrm>
          <a:custGeom>
            <a:avLst/>
            <a:gdLst/>
            <a:ahLst/>
            <a:cxnLst/>
            <a:rect l="l" t="t" r="r" b="b"/>
            <a:pathLst>
              <a:path w="3305175" h="7620">
                <a:moveTo>
                  <a:pt x="0" y="0"/>
                </a:moveTo>
                <a:lnTo>
                  <a:pt x="3305175" y="0"/>
                </a:lnTo>
                <a:lnTo>
                  <a:pt x="3305175" y="7620"/>
                </a:lnTo>
                <a:lnTo>
                  <a:pt x="0" y="7620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71" name="Shape 69"/>
          <p:cNvSpPr/>
          <p:nvPr/>
        </p:nvSpPr>
        <p:spPr>
          <a:xfrm>
            <a:off x="8337471" y="5509259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72" name="Text 70"/>
          <p:cNvSpPr/>
          <p:nvPr/>
        </p:nvSpPr>
        <p:spPr>
          <a:xfrm>
            <a:off x="8547021" y="5486400"/>
            <a:ext cx="3143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1A3A5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Correct: C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8318421" y="5715000"/>
            <a:ext cx="33718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Why:</a:t>
            </a:r>
            <a:r>
              <a:rPr lang="en-US" sz="1050" dirty="0">
                <a:solidFill>
                  <a:srgbClr val="2D374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"Put up with" is informal and fits casual conversation. "Tolerate" is too formal, and "account for" means to explain — wrong meaning.</a:t>
            </a:r>
            <a:endParaRPr lang="en-US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49" grpId="0" animBg="1"/>
      <p:bldP spid="50" grpId="0" animBg="1"/>
      <p:bldP spid="72" grpId="0" animBg="1"/>
      <p:bldP spid="73" grpId="0" animBg="1"/>
    </p:bldLst>
  </p:timing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2602</Words>
  <Application>Microsoft Office PowerPoint</Application>
  <PresentationFormat>Widescreen</PresentationFormat>
  <Paragraphs>451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Liter</vt:lpstr>
      <vt:lpstr>Quattrocento Sans</vt:lpstr>
      <vt:lpstr>Arial</vt:lpstr>
      <vt:lpstr>Custom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English: Phrasal Verbs &amp; Hedging</dc:title>
  <dc:subject>Advanced English: Phrasal Verbs &amp; Hedging</dc:subject>
  <dc:creator>Kimi</dc:creator>
  <cp:lastModifiedBy>Ayodhya Nanayakkarawasam</cp:lastModifiedBy>
  <cp:revision>2</cp:revision>
  <dcterms:created xsi:type="dcterms:W3CDTF">2026-02-14T03:40:22Z</dcterms:created>
  <dcterms:modified xsi:type="dcterms:W3CDTF">2026-02-14T03:54:28Z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{"Label":"Advanced English: Phrasal Verbs &amp; Hedging","ContentProducer":"001191110108MACG2KBH8F10000","ProduceID":"19c5a2d8-65e2-8193-8000-0000ecd2b842","ReservedCode1":"","ContentPropagator":"001191110108MACG2KBH8F20000","PropagateID":"19c5a2d8-65e2-8193-8000-0000ecd2b842","ReservedCode2":""}</vt:lpwstr>
  </property>
</Properties>
</file>